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j/5aoAxR+Qy5yRyCH0pbR53wxH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96" d="100"/>
          <a:sy n="196" d="100"/>
        </p:scale>
        <p:origin x="358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240" name="Google Shape;24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 name="Google Shape;2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Tractography us tract finding algorithm</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73" name="Google Shape;1073;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84" name="Google Shape;1084;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95" name="Google Shape;1095;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02" name="Google Shape;1102;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09" name="Google Shape;1109;p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18" name="Google Shape;1118;p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27" name="Google Shape;1127;p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7" name="Google Shape;26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8" name="Google Shape;27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2" name="Google Shape;31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9" name="Google Shape;31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6" name="Google Shape;32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3" name="Google Shape;33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3" name="Google Shape;34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1" name="Google Shape;35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9" name="Google Shape;3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6" name="Google Shape;5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 name="Google Shape;36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4" name="Google Shape;37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0" name="Google Shape;380;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6" name="Google Shape;39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2" name="Google Shape;40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5" name="Google Shape;41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5" name="Google Shape;42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3" name="Google Shape;43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0" name="Google Shape;44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8" name="Google Shape;44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4" name="Google Shape;6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6" name="Google Shape;45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4" name="Google Shape;46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3" name="Google Shape;47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1" name="Google Shape;48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8" name="Google Shape;48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6" name="Google Shape;49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5" name="Google Shape;50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2" name="Google Shape;51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0" name="Google Shape;52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8" name="Google Shape;528;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 name="Google Shape;7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7" name="Google Shape;537;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5" name="Google Shape;54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2" name="Google Shape;552;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1" name="Google Shape;59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7" name="Google Shape;60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0" name="Google Shape;62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8" name="Google Shape;628;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6" name="Google Shape;63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4" name="Google Shape;64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0" name="Google Shape;650;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 name="Google Shape;7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8" name="Google Shape;658;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6" name="Google Shape;666;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5" name="Google Shape;67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2" name="Google Shape;68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0" name="Google Shape;690;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9" name="Google Shape;699;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8" name="Google Shape;708;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8" name="Google Shape;718;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6" name="Google Shape;726;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5" name="Google Shape;73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4" name="Google Shape;1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3" name="Google Shape;743;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2" name="Google Shape;752;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0" name="Google Shape;760;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6" name="Google Shape;766;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4" name="Google Shape;774;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2" name="Google Shape;782;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90" name="Google Shape;790;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0" name="Google Shape;800;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8" name="Google Shape;808;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6" name="Google Shape;816;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1198563" y="717550"/>
            <a:ext cx="4518025" cy="3389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3" name="Google Shape;823;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0" name="Google Shape;830;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9" name="Google Shape;839;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9" name="Google Shape;849;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55" name="Google Shape;855;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1" name="Google Shape;861;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9" name="Google Shape;869;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8" name="Google Shape;878;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86" name="Google Shape;886;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4" name="Google Shape;894;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1198563" y="717550"/>
            <a:ext cx="4518025" cy="3389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02" name="Google Shape;902;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09" name="Google Shape;909;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17" name="Google Shape;917;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27" name="Google Shape;927;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6" name="Google Shape;936;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45" name="Google Shape;945;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3" name="Google Shape;953;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61" name="Google Shape;961;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69" name="Google Shape;969;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7" name="Google Shape;977;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1198563" y="717550"/>
            <a:ext cx="4518025" cy="3389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86" name="Google Shape;986;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94" name="Google Shape;994;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02" name="Google Shape;1002;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12" name="Google Shape;1012;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20" name="Google Shape;1020;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28" name="Google Shape;1028;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37" name="Google Shape;1037;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47" name="Google Shape;1047;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58" name="Google Shape;1058;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65" name="Google Shape;1065;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10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10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NA-MIC ARR 2012-2015</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7"/>
        <p:cNvGrpSpPr/>
        <p:nvPr/>
      </p:nvGrpSpPr>
      <p:grpSpPr>
        <a:xfrm>
          <a:off x="0" y="0"/>
          <a:ext cx="0" cy="0"/>
          <a:chOff x="0" y="0"/>
          <a:chExt cx="0" cy="0"/>
        </a:xfrm>
      </p:grpSpPr>
      <p:sp>
        <p:nvSpPr>
          <p:cNvPr id="28" name="Google Shape;28;p110"/>
          <p:cNvSpPr txBox="1">
            <a:spLocks noGrp="1"/>
          </p:cNvSpPr>
          <p:nvPr>
            <p:ph type="title"/>
          </p:nvPr>
        </p:nvSpPr>
        <p:spPr>
          <a:xfrm>
            <a:off x="1219200" y="304800"/>
            <a:ext cx="7239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110"/>
          <p:cNvSpPr txBox="1">
            <a:spLocks noGrp="1"/>
          </p:cNvSpPr>
          <p:nvPr>
            <p:ph type="body" idx="1"/>
          </p:nvPr>
        </p:nvSpPr>
        <p:spPr>
          <a:xfrm>
            <a:off x="1219200" y="1676400"/>
            <a:ext cx="3543300" cy="4267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110"/>
          <p:cNvSpPr txBox="1">
            <a:spLocks noGrp="1"/>
          </p:cNvSpPr>
          <p:nvPr>
            <p:ph type="body" idx="2"/>
          </p:nvPr>
        </p:nvSpPr>
        <p:spPr>
          <a:xfrm>
            <a:off x="4914900" y="1676400"/>
            <a:ext cx="3543300" cy="4267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Content and Text" type="objAndTx">
  <p:cSld name="OBJECT_AND_TEXT">
    <p:spTree>
      <p:nvGrpSpPr>
        <p:cNvPr id="1" name="Shape 32"/>
        <p:cNvGrpSpPr/>
        <p:nvPr/>
      </p:nvGrpSpPr>
      <p:grpSpPr>
        <a:xfrm>
          <a:off x="0" y="0"/>
          <a:ext cx="0" cy="0"/>
          <a:chOff x="0" y="0"/>
          <a:chExt cx="0" cy="0"/>
        </a:xfrm>
      </p:grpSpPr>
      <p:sp>
        <p:nvSpPr>
          <p:cNvPr id="33" name="Google Shape;33;p111"/>
          <p:cNvSpPr txBox="1">
            <a:spLocks noGrp="1"/>
          </p:cNvSpPr>
          <p:nvPr>
            <p:ph type="title"/>
          </p:nvPr>
        </p:nvSpPr>
        <p:spPr>
          <a:xfrm>
            <a:off x="1219200" y="304800"/>
            <a:ext cx="7239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111"/>
          <p:cNvSpPr txBox="1">
            <a:spLocks noGrp="1"/>
          </p:cNvSpPr>
          <p:nvPr>
            <p:ph type="body" idx="1"/>
          </p:nvPr>
        </p:nvSpPr>
        <p:spPr>
          <a:xfrm>
            <a:off x="1219200" y="1676400"/>
            <a:ext cx="3543300" cy="4267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111"/>
          <p:cNvSpPr txBox="1">
            <a:spLocks noGrp="1"/>
          </p:cNvSpPr>
          <p:nvPr>
            <p:ph type="body" idx="2"/>
          </p:nvPr>
        </p:nvSpPr>
        <p:spPr>
          <a:xfrm>
            <a:off x="4914900" y="1676400"/>
            <a:ext cx="3543300" cy="4267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7"/>
        <p:cNvGrpSpPr/>
        <p:nvPr/>
      </p:nvGrpSpPr>
      <p:grpSpPr>
        <a:xfrm>
          <a:off x="0" y="0"/>
          <a:ext cx="0" cy="0"/>
          <a:chOff x="0" y="0"/>
          <a:chExt cx="0" cy="0"/>
        </a:xfrm>
      </p:grpSpPr>
      <p:sp>
        <p:nvSpPr>
          <p:cNvPr id="38" name="Google Shape;38;p1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112"/>
          <p:cNvSpPr txBox="1">
            <a:spLocks noGrp="1"/>
          </p:cNvSpPr>
          <p:nvPr>
            <p:ph type="body" idx="1"/>
          </p:nvPr>
        </p:nvSpPr>
        <p:spPr>
          <a:xfrm>
            <a:off x="685800" y="1676400"/>
            <a:ext cx="7924800" cy="45720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NA-MIC ARR 2012-2015</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0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NA-MIC</a:t>
            </a:r>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0.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
          <p:cNvSpPr txBox="1">
            <a:spLocks noGrp="1"/>
          </p:cNvSpPr>
          <p:nvPr>
            <p:ph type="ctrTitle"/>
          </p:nvPr>
        </p:nvSpPr>
        <p:spPr>
          <a:xfrm>
            <a:off x="685800" y="18288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5000">
                <a:latin typeface="Arimo"/>
                <a:ea typeface="Arimo"/>
                <a:cs typeface="Arimo"/>
                <a:sym typeface="Arimo"/>
              </a:rPr>
              <a:t>Diffusion MRI Analysis</a:t>
            </a:r>
            <a:endParaRPr/>
          </a:p>
        </p:txBody>
      </p:sp>
      <p:sp>
        <p:nvSpPr>
          <p:cNvPr id="48" name="Google Shape;48;p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2800"/>
              <a:buNone/>
            </a:pPr>
            <a:r>
              <a:rPr lang="en-US" sz="2800"/>
              <a:t>Sonia Pujol, Ph.D.</a:t>
            </a:r>
            <a:endParaRPr/>
          </a:p>
          <a:p>
            <a:pPr marL="0" lvl="0" indent="0" algn="ctr" rtl="0">
              <a:spcBef>
                <a:spcPts val="320"/>
              </a:spcBef>
              <a:spcAft>
                <a:spcPts val="0"/>
              </a:spcAft>
              <a:buClr>
                <a:srgbClr val="888888"/>
              </a:buClr>
              <a:buSzPts val="1600"/>
              <a:buNone/>
            </a:pPr>
            <a:endParaRPr sz="1600"/>
          </a:p>
          <a:p>
            <a:pPr marL="0" lvl="0" indent="0" algn="ctr" rtl="0">
              <a:spcBef>
                <a:spcPts val="560"/>
              </a:spcBef>
              <a:spcAft>
                <a:spcPts val="0"/>
              </a:spcAft>
              <a:buClr>
                <a:srgbClr val="888888"/>
              </a:buClr>
              <a:buSzPts val="2800"/>
              <a:buNone/>
            </a:pPr>
            <a:r>
              <a:rPr lang="en-US" sz="2800"/>
              <a:t>Surgical Planning Laboratory</a:t>
            </a:r>
            <a:endParaRPr/>
          </a:p>
          <a:p>
            <a:pPr marL="0" lvl="0" indent="0" algn="ctr" rtl="0">
              <a:spcBef>
                <a:spcPts val="560"/>
              </a:spcBef>
              <a:spcAft>
                <a:spcPts val="0"/>
              </a:spcAft>
              <a:buClr>
                <a:srgbClr val="888888"/>
              </a:buClr>
              <a:buSzPts val="2800"/>
              <a:buNone/>
            </a:pPr>
            <a:r>
              <a:rPr lang="en-US" sz="2800"/>
              <a:t>Harvard University</a:t>
            </a:r>
            <a:endParaRPr/>
          </a:p>
        </p:txBody>
      </p:sp>
      <p:pic>
        <p:nvPicPr>
          <p:cNvPr id="49" name="Google Shape;49;p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2263" y="252413"/>
            <a:ext cx="727075" cy="885825"/>
          </a:xfrm>
          <a:prstGeom prst="rect">
            <a:avLst/>
          </a:prstGeom>
          <a:noFill/>
          <a:ln>
            <a:noFill/>
          </a:ln>
        </p:spPr>
      </p:pic>
      <p:pic>
        <p:nvPicPr>
          <p:cNvPr id="50" name="Google Shape;50;p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98563" y="252413"/>
            <a:ext cx="677862" cy="998537"/>
          </a:xfrm>
          <a:prstGeom prst="rect">
            <a:avLst/>
          </a:prstGeom>
          <a:noFill/>
          <a:ln>
            <a:noFill/>
          </a:ln>
        </p:spPr>
      </p:pic>
      <p:pic>
        <p:nvPicPr>
          <p:cNvPr id="51" name="Google Shape;51;p1"/>
          <p:cNvPicPr preferRelativeResize="0"/>
          <p:nvPr/>
        </p:nvPicPr>
        <p:blipFill rotWithShape="1">
          <a:blip r:embed="rId5">
            <a:alphaModFix/>
          </a:blip>
          <a:srcRect/>
          <a:stretch/>
        </p:blipFill>
        <p:spPr>
          <a:xfrm>
            <a:off x="3581400" y="0"/>
            <a:ext cx="2204113" cy="1295400"/>
          </a:xfrm>
          <a:prstGeom prst="rect">
            <a:avLst/>
          </a:prstGeom>
          <a:noFill/>
          <a:ln>
            <a:noFill/>
          </a:ln>
        </p:spPr>
      </p:pic>
      <p:pic>
        <p:nvPicPr>
          <p:cNvPr id="52" name="Google Shape;52;p1" descr="Untitled.pn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543800" y="152400"/>
            <a:ext cx="1371600" cy="704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0"/>
          <p:cNvSpPr txBox="1">
            <a:spLocks noGrp="1"/>
          </p:cNvSpPr>
          <p:nvPr>
            <p:ph type="title"/>
          </p:nvPr>
        </p:nvSpPr>
        <p:spPr>
          <a:xfrm>
            <a:off x="1219200" y="304800"/>
            <a:ext cx="7239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Tractography </a:t>
            </a:r>
            <a:endParaRPr/>
          </a:p>
        </p:txBody>
      </p:sp>
      <p:sp>
        <p:nvSpPr>
          <p:cNvPr id="244" name="Google Shape;244;p10"/>
          <p:cNvSpPr txBox="1">
            <a:spLocks noGrp="1"/>
          </p:cNvSpPr>
          <p:nvPr>
            <p:ph type="body" idx="2"/>
          </p:nvPr>
        </p:nvSpPr>
        <p:spPr>
          <a:xfrm>
            <a:off x="1036865" y="5588034"/>
            <a:ext cx="7214641" cy="1066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t>DTI tractography provides 3D reconstruction of the trajectory of white matter pathways</a:t>
            </a:r>
            <a:endParaRPr/>
          </a:p>
          <a:p>
            <a:pPr marL="342900" lvl="0" indent="-190500" algn="l" rtl="0">
              <a:lnSpc>
                <a:spcPct val="90000"/>
              </a:lnSpc>
              <a:spcBef>
                <a:spcPts val="480"/>
              </a:spcBef>
              <a:spcAft>
                <a:spcPts val="0"/>
              </a:spcAft>
              <a:buClr>
                <a:schemeClr val="dk1"/>
              </a:buClr>
              <a:buSzPts val="2400"/>
              <a:buNone/>
            </a:pPr>
            <a:endParaRPr sz="2400"/>
          </a:p>
        </p:txBody>
      </p:sp>
      <p:sp>
        <p:nvSpPr>
          <p:cNvPr id="245" name="Google Shape;245;p10"/>
          <p:cNvSpPr/>
          <p:nvPr/>
        </p:nvSpPr>
        <p:spPr>
          <a:xfrm rot="-624243">
            <a:off x="165100" y="2308225"/>
            <a:ext cx="4376738" cy="1985963"/>
          </a:xfrm>
          <a:custGeom>
            <a:avLst/>
            <a:gdLst/>
            <a:ahLst/>
            <a:cxnLst/>
            <a:rect l="l" t="t" r="r" b="b"/>
            <a:pathLst>
              <a:path w="4176" h="1920" extrusionOk="0">
                <a:moveTo>
                  <a:pt x="0" y="1920"/>
                </a:moveTo>
                <a:cubicBezTo>
                  <a:pt x="56" y="1776"/>
                  <a:pt x="112" y="1632"/>
                  <a:pt x="336" y="1536"/>
                </a:cubicBezTo>
                <a:cubicBezTo>
                  <a:pt x="560" y="1440"/>
                  <a:pt x="1008" y="1456"/>
                  <a:pt x="1344" y="1344"/>
                </a:cubicBezTo>
                <a:cubicBezTo>
                  <a:pt x="1680" y="1232"/>
                  <a:pt x="2000" y="976"/>
                  <a:pt x="2352" y="864"/>
                </a:cubicBezTo>
                <a:cubicBezTo>
                  <a:pt x="2704" y="752"/>
                  <a:pt x="3176" y="760"/>
                  <a:pt x="3456" y="672"/>
                </a:cubicBezTo>
                <a:cubicBezTo>
                  <a:pt x="3736" y="584"/>
                  <a:pt x="3912" y="448"/>
                  <a:pt x="4032" y="336"/>
                </a:cubicBezTo>
                <a:cubicBezTo>
                  <a:pt x="4152" y="224"/>
                  <a:pt x="4164" y="112"/>
                  <a:pt x="4176" y="0"/>
                </a:cubicBezTo>
              </a:path>
            </a:pathLst>
          </a:cu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46" name="Google Shape;246;p10"/>
          <p:cNvGrpSpPr/>
          <p:nvPr/>
        </p:nvGrpSpPr>
        <p:grpSpPr>
          <a:xfrm rot="-1373302">
            <a:off x="228827" y="3817405"/>
            <a:ext cx="1318433" cy="495593"/>
            <a:chOff x="359" y="3065"/>
            <a:chExt cx="1520" cy="591"/>
          </a:xfrm>
        </p:grpSpPr>
        <p:sp>
          <p:nvSpPr>
            <p:cNvPr id="247" name="Google Shape;247;p10"/>
            <p:cNvSpPr/>
            <p:nvPr/>
          </p:nvSpPr>
          <p:spPr>
            <a:xfrm rot="-260295">
              <a:off x="375" y="3121"/>
              <a:ext cx="1488" cy="480"/>
            </a:xfrm>
            <a:prstGeom prst="ellipse">
              <a:avLst/>
            </a:prstGeom>
            <a:solidFill>
              <a:srgbClr val="0000FF"/>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8" name="Google Shape;248;p10"/>
            <p:cNvSpPr/>
            <p:nvPr/>
          </p:nvSpPr>
          <p:spPr>
            <a:xfrm rot="-5660295">
              <a:off x="867" y="3246"/>
              <a:ext cx="480" cy="231"/>
            </a:xfrm>
            <a:prstGeom prst="ellipse">
              <a:avLst/>
            </a:prstGeom>
            <a:solidFill>
              <a:srgbClr val="0000FF"/>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49" name="Google Shape;249;p10"/>
            <p:cNvCxnSpPr/>
            <p:nvPr/>
          </p:nvCxnSpPr>
          <p:spPr>
            <a:xfrm rot="-260295">
              <a:off x="375" y="3361"/>
              <a:ext cx="1488" cy="0"/>
            </a:xfrm>
            <a:prstGeom prst="straightConnector1">
              <a:avLst/>
            </a:prstGeom>
            <a:solidFill>
              <a:srgbClr val="0000FF"/>
            </a:solidFill>
            <a:ln w="38100" cap="flat" cmpd="sng">
              <a:solidFill>
                <a:schemeClr val="dk1"/>
              </a:solidFill>
              <a:prstDash val="solid"/>
              <a:round/>
              <a:headEnd type="triangle" w="med" len="med"/>
              <a:tailEnd type="triangle" w="med" len="med"/>
            </a:ln>
          </p:spPr>
        </p:cxnSp>
        <p:cxnSp>
          <p:nvCxnSpPr>
            <p:cNvPr id="250" name="Google Shape;250;p10"/>
            <p:cNvCxnSpPr/>
            <p:nvPr/>
          </p:nvCxnSpPr>
          <p:spPr>
            <a:xfrm rot="10800000">
              <a:off x="1102" y="3122"/>
              <a:ext cx="0" cy="480"/>
            </a:xfrm>
            <a:prstGeom prst="straightConnector1">
              <a:avLst/>
            </a:prstGeom>
            <a:solidFill>
              <a:srgbClr val="0000FF"/>
            </a:solidFill>
            <a:ln w="38100" cap="flat" cmpd="sng">
              <a:solidFill>
                <a:schemeClr val="dk1"/>
              </a:solidFill>
              <a:prstDash val="solid"/>
              <a:round/>
              <a:headEnd type="triangle" w="med" len="med"/>
              <a:tailEnd type="triangle" w="med" len="med"/>
            </a:ln>
          </p:spPr>
        </p:cxnSp>
        <p:cxnSp>
          <p:nvCxnSpPr>
            <p:cNvPr id="251" name="Google Shape;251;p10"/>
            <p:cNvCxnSpPr/>
            <p:nvPr/>
          </p:nvCxnSpPr>
          <p:spPr>
            <a:xfrm rot="-260295" flipH="1">
              <a:off x="1003" y="3259"/>
              <a:ext cx="199" cy="206"/>
            </a:xfrm>
            <a:prstGeom prst="straightConnector1">
              <a:avLst/>
            </a:prstGeom>
            <a:solidFill>
              <a:srgbClr val="0000FF"/>
            </a:solidFill>
            <a:ln w="38100" cap="flat" cmpd="sng">
              <a:solidFill>
                <a:schemeClr val="dk1"/>
              </a:solidFill>
              <a:prstDash val="solid"/>
              <a:round/>
              <a:headEnd type="triangle" w="med" len="med"/>
              <a:tailEnd type="triangle" w="med" len="med"/>
            </a:ln>
          </p:spPr>
        </p:cxnSp>
      </p:grpSp>
      <p:grpSp>
        <p:nvGrpSpPr>
          <p:cNvPr id="252" name="Google Shape;252;p10"/>
          <p:cNvGrpSpPr/>
          <p:nvPr/>
        </p:nvGrpSpPr>
        <p:grpSpPr>
          <a:xfrm rot="-2070291">
            <a:off x="1655650" y="3106307"/>
            <a:ext cx="1344381" cy="478032"/>
            <a:chOff x="359" y="3065"/>
            <a:chExt cx="1520" cy="591"/>
          </a:xfrm>
        </p:grpSpPr>
        <p:sp>
          <p:nvSpPr>
            <p:cNvPr id="253" name="Google Shape;253;p10"/>
            <p:cNvSpPr/>
            <p:nvPr/>
          </p:nvSpPr>
          <p:spPr>
            <a:xfrm rot="-260295">
              <a:off x="375" y="3121"/>
              <a:ext cx="1488" cy="480"/>
            </a:xfrm>
            <a:prstGeom prst="ellipse">
              <a:avLst/>
            </a:prstGeom>
            <a:solidFill>
              <a:srgbClr val="0000FF"/>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4" name="Google Shape;254;p10"/>
            <p:cNvSpPr/>
            <p:nvPr/>
          </p:nvSpPr>
          <p:spPr>
            <a:xfrm rot="-5660295">
              <a:off x="867" y="3246"/>
              <a:ext cx="480" cy="231"/>
            </a:xfrm>
            <a:prstGeom prst="ellipse">
              <a:avLst/>
            </a:prstGeom>
            <a:solidFill>
              <a:srgbClr val="0000FF"/>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55" name="Google Shape;255;p10"/>
            <p:cNvCxnSpPr/>
            <p:nvPr/>
          </p:nvCxnSpPr>
          <p:spPr>
            <a:xfrm rot="-260295">
              <a:off x="375" y="3361"/>
              <a:ext cx="1488" cy="0"/>
            </a:xfrm>
            <a:prstGeom prst="straightConnector1">
              <a:avLst/>
            </a:prstGeom>
            <a:solidFill>
              <a:srgbClr val="0000FF"/>
            </a:solidFill>
            <a:ln w="38100" cap="flat" cmpd="sng">
              <a:solidFill>
                <a:schemeClr val="dk1"/>
              </a:solidFill>
              <a:prstDash val="solid"/>
              <a:round/>
              <a:headEnd type="triangle" w="med" len="med"/>
              <a:tailEnd type="triangle" w="med" len="med"/>
            </a:ln>
          </p:spPr>
        </p:cxnSp>
        <p:cxnSp>
          <p:nvCxnSpPr>
            <p:cNvPr id="256" name="Google Shape;256;p10"/>
            <p:cNvCxnSpPr/>
            <p:nvPr/>
          </p:nvCxnSpPr>
          <p:spPr>
            <a:xfrm rot="10800000">
              <a:off x="1102" y="3122"/>
              <a:ext cx="0" cy="480"/>
            </a:xfrm>
            <a:prstGeom prst="straightConnector1">
              <a:avLst/>
            </a:prstGeom>
            <a:solidFill>
              <a:srgbClr val="0000FF"/>
            </a:solidFill>
            <a:ln w="38100" cap="flat" cmpd="sng">
              <a:solidFill>
                <a:schemeClr val="dk1"/>
              </a:solidFill>
              <a:prstDash val="solid"/>
              <a:round/>
              <a:headEnd type="triangle" w="med" len="med"/>
              <a:tailEnd type="triangle" w="med" len="med"/>
            </a:ln>
          </p:spPr>
        </p:cxnSp>
        <p:cxnSp>
          <p:nvCxnSpPr>
            <p:cNvPr id="257" name="Google Shape;257;p10"/>
            <p:cNvCxnSpPr/>
            <p:nvPr/>
          </p:nvCxnSpPr>
          <p:spPr>
            <a:xfrm rot="-260295" flipH="1">
              <a:off x="1003" y="3259"/>
              <a:ext cx="199" cy="206"/>
            </a:xfrm>
            <a:prstGeom prst="straightConnector1">
              <a:avLst/>
            </a:prstGeom>
            <a:solidFill>
              <a:srgbClr val="0000FF"/>
            </a:solidFill>
            <a:ln w="38100" cap="flat" cmpd="sng">
              <a:solidFill>
                <a:schemeClr val="dk1"/>
              </a:solidFill>
              <a:prstDash val="solid"/>
              <a:round/>
              <a:headEnd type="triangle" w="med" len="med"/>
              <a:tailEnd type="triangle" w="med" len="med"/>
            </a:ln>
          </p:spPr>
        </p:cxnSp>
      </p:grpSp>
      <p:grpSp>
        <p:nvGrpSpPr>
          <p:cNvPr id="258" name="Google Shape;258;p10"/>
          <p:cNvGrpSpPr/>
          <p:nvPr/>
        </p:nvGrpSpPr>
        <p:grpSpPr>
          <a:xfrm rot="-2438718">
            <a:off x="3250836" y="2316920"/>
            <a:ext cx="1363840" cy="499495"/>
            <a:chOff x="359" y="3065"/>
            <a:chExt cx="1520" cy="591"/>
          </a:xfrm>
        </p:grpSpPr>
        <p:sp>
          <p:nvSpPr>
            <p:cNvPr id="259" name="Google Shape;259;p10"/>
            <p:cNvSpPr/>
            <p:nvPr/>
          </p:nvSpPr>
          <p:spPr>
            <a:xfrm rot="-260295">
              <a:off x="375" y="3121"/>
              <a:ext cx="1488" cy="480"/>
            </a:xfrm>
            <a:prstGeom prst="ellipse">
              <a:avLst/>
            </a:prstGeom>
            <a:solidFill>
              <a:srgbClr val="0000FF"/>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0" name="Google Shape;260;p10"/>
            <p:cNvSpPr/>
            <p:nvPr/>
          </p:nvSpPr>
          <p:spPr>
            <a:xfrm rot="-5660295">
              <a:off x="867" y="3246"/>
              <a:ext cx="480" cy="231"/>
            </a:xfrm>
            <a:prstGeom prst="ellipse">
              <a:avLst/>
            </a:prstGeom>
            <a:solidFill>
              <a:srgbClr val="0000FF"/>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61" name="Google Shape;261;p10"/>
            <p:cNvCxnSpPr/>
            <p:nvPr/>
          </p:nvCxnSpPr>
          <p:spPr>
            <a:xfrm rot="-260295">
              <a:off x="375" y="3361"/>
              <a:ext cx="1488" cy="0"/>
            </a:xfrm>
            <a:prstGeom prst="straightConnector1">
              <a:avLst/>
            </a:prstGeom>
            <a:solidFill>
              <a:srgbClr val="0000FF"/>
            </a:solidFill>
            <a:ln w="38100" cap="flat" cmpd="sng">
              <a:solidFill>
                <a:schemeClr val="dk1"/>
              </a:solidFill>
              <a:prstDash val="solid"/>
              <a:round/>
              <a:headEnd type="triangle" w="med" len="med"/>
              <a:tailEnd type="triangle" w="med" len="med"/>
            </a:ln>
          </p:spPr>
        </p:cxnSp>
        <p:cxnSp>
          <p:nvCxnSpPr>
            <p:cNvPr id="262" name="Google Shape;262;p10"/>
            <p:cNvCxnSpPr/>
            <p:nvPr/>
          </p:nvCxnSpPr>
          <p:spPr>
            <a:xfrm rot="10800000">
              <a:off x="1102" y="3122"/>
              <a:ext cx="0" cy="480"/>
            </a:xfrm>
            <a:prstGeom prst="straightConnector1">
              <a:avLst/>
            </a:prstGeom>
            <a:solidFill>
              <a:srgbClr val="0000FF"/>
            </a:solidFill>
            <a:ln w="38100" cap="flat" cmpd="sng">
              <a:solidFill>
                <a:schemeClr val="dk1"/>
              </a:solidFill>
              <a:prstDash val="solid"/>
              <a:round/>
              <a:headEnd type="triangle" w="med" len="med"/>
              <a:tailEnd type="triangle" w="med" len="med"/>
            </a:ln>
          </p:spPr>
        </p:cxnSp>
        <p:cxnSp>
          <p:nvCxnSpPr>
            <p:cNvPr id="263" name="Google Shape;263;p10"/>
            <p:cNvCxnSpPr/>
            <p:nvPr/>
          </p:nvCxnSpPr>
          <p:spPr>
            <a:xfrm rot="-260295" flipH="1">
              <a:off x="1003" y="3259"/>
              <a:ext cx="199" cy="206"/>
            </a:xfrm>
            <a:prstGeom prst="straightConnector1">
              <a:avLst/>
            </a:prstGeom>
            <a:solidFill>
              <a:srgbClr val="0000FF"/>
            </a:solidFill>
            <a:ln w="38100" cap="flat" cmpd="sng">
              <a:solidFill>
                <a:schemeClr val="dk1"/>
              </a:solidFill>
              <a:prstDash val="solid"/>
              <a:round/>
              <a:headEnd type="triangle" w="med" len="med"/>
              <a:tailEnd type="triangle" w="med" len="med"/>
            </a:ln>
          </p:spPr>
        </p:cxnSp>
      </p:grpSp>
      <p:pic>
        <p:nvPicPr>
          <p:cNvPr id="264" name="Google Shape;264;p10" descr="Screen Shot 2013-09-08 at 2.32.08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31510" y="1618465"/>
            <a:ext cx="3726690" cy="3600363"/>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pic>
        <p:nvPicPr>
          <p:cNvPr id="1075" name="Google Shape;1075;p10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pic>
        <p:nvPicPr>
          <p:cNvPr id="1076" name="Google Shape;1076;p10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886200" y="1295400"/>
            <a:ext cx="5257800" cy="5143500"/>
          </a:xfrm>
          <a:prstGeom prst="rect">
            <a:avLst/>
          </a:prstGeom>
          <a:noFill/>
          <a:ln>
            <a:noFill/>
          </a:ln>
        </p:spPr>
      </p:pic>
      <p:sp>
        <p:nvSpPr>
          <p:cNvPr id="1077" name="Google Shape;1077;p100"/>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Tractography ‘on-the-fly’</a:t>
            </a:r>
            <a:endParaRPr>
              <a:latin typeface="Arimo"/>
              <a:ea typeface="Arimo"/>
              <a:cs typeface="Arimo"/>
              <a:sym typeface="Arimo"/>
            </a:endParaRPr>
          </a:p>
        </p:txBody>
      </p:sp>
      <p:sp>
        <p:nvSpPr>
          <p:cNvPr id="1078" name="Google Shape;1078;p100"/>
          <p:cNvSpPr txBox="1"/>
          <p:nvPr/>
        </p:nvSpPr>
        <p:spPr>
          <a:xfrm>
            <a:off x="5066288" y="3679348"/>
            <a:ext cx="3265805"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Click on the arrow icon to create a new fiducial, and position it in the 3D viewer</a:t>
            </a:r>
            <a:endParaRPr/>
          </a:p>
        </p:txBody>
      </p:sp>
      <p:cxnSp>
        <p:nvCxnSpPr>
          <p:cNvPr id="1079" name="Google Shape;1079;p100"/>
          <p:cNvCxnSpPr/>
          <p:nvPr/>
        </p:nvCxnSpPr>
        <p:spPr>
          <a:xfrm rot="10800000" flipH="1">
            <a:off x="6248400" y="3048000"/>
            <a:ext cx="228600" cy="631348"/>
          </a:xfrm>
          <a:prstGeom prst="straightConnector1">
            <a:avLst/>
          </a:prstGeom>
          <a:noFill/>
          <a:ln w="57150" cap="flat" cmpd="sng">
            <a:solidFill>
              <a:srgbClr val="FF0000"/>
            </a:solidFill>
            <a:prstDash val="solid"/>
            <a:round/>
            <a:headEnd type="none" w="sm" len="sm"/>
            <a:tailEnd type="stealth" w="med" len="med"/>
          </a:ln>
        </p:spPr>
      </p:cxnSp>
      <p:sp>
        <p:nvSpPr>
          <p:cNvPr id="1080" name="Google Shape;1080;p100"/>
          <p:cNvSpPr txBox="1"/>
          <p:nvPr/>
        </p:nvSpPr>
        <p:spPr>
          <a:xfrm>
            <a:off x="685800" y="3214420"/>
            <a:ext cx="2667001"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List ‘Create new MarkupsFiducial’</a:t>
            </a:r>
            <a:endParaRPr sz="2000" b="1">
              <a:solidFill>
                <a:schemeClr val="dk1"/>
              </a:solidFill>
              <a:latin typeface="Arial"/>
              <a:ea typeface="Arial"/>
              <a:cs typeface="Arial"/>
              <a:sym typeface="Arial"/>
            </a:endParaRPr>
          </a:p>
        </p:txBody>
      </p:sp>
      <p:cxnSp>
        <p:nvCxnSpPr>
          <p:cNvPr id="1081" name="Google Shape;1081;p100"/>
          <p:cNvCxnSpPr/>
          <p:nvPr/>
        </p:nvCxnSpPr>
        <p:spPr>
          <a:xfrm rot="10800000">
            <a:off x="2362200" y="2841317"/>
            <a:ext cx="152400" cy="373103"/>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10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088" y="1295400"/>
            <a:ext cx="9144000" cy="5143500"/>
          </a:xfrm>
          <a:prstGeom prst="rect">
            <a:avLst/>
          </a:prstGeom>
          <a:noFill/>
          <a:ln>
            <a:noFill/>
          </a:ln>
        </p:spPr>
      </p:pic>
      <p:sp>
        <p:nvSpPr>
          <p:cNvPr id="1087" name="Google Shape;1087;p101"/>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Tractography ‘on-the-fly’</a:t>
            </a:r>
            <a:endParaRPr>
              <a:latin typeface="Arimo"/>
              <a:ea typeface="Arimo"/>
              <a:cs typeface="Arimo"/>
              <a:sym typeface="Arimo"/>
            </a:endParaRPr>
          </a:p>
        </p:txBody>
      </p:sp>
      <p:sp>
        <p:nvSpPr>
          <p:cNvPr id="1088" name="Google Shape;1088;p101"/>
          <p:cNvSpPr txBox="1"/>
          <p:nvPr/>
        </p:nvSpPr>
        <p:spPr>
          <a:xfrm>
            <a:off x="2743200" y="1453691"/>
            <a:ext cx="599186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 </a:t>
            </a:r>
            <a:r>
              <a:rPr lang="en-US" sz="2000">
                <a:solidFill>
                  <a:schemeClr val="dk1"/>
                </a:solidFill>
                <a:latin typeface="Arial"/>
                <a:ea typeface="Arial"/>
                <a:cs typeface="Arial"/>
                <a:sym typeface="Arial"/>
              </a:rPr>
              <a:t>and then select </a:t>
            </a:r>
            <a:r>
              <a:rPr lang="en-US" sz="2000" b="1">
                <a:solidFill>
                  <a:schemeClr val="dk1"/>
                </a:solidFill>
                <a:latin typeface="Arial"/>
                <a:ea typeface="Arial"/>
                <a:cs typeface="Arial"/>
                <a:sym typeface="Arial"/>
              </a:rPr>
              <a:t>Diffusion</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Tractography</a:t>
            </a:r>
            <a:r>
              <a:rPr lang="en-US" sz="2000">
                <a:solidFill>
                  <a:schemeClr val="dk1"/>
                </a:solidFill>
                <a:latin typeface="Arial"/>
                <a:ea typeface="Arial"/>
                <a:cs typeface="Arial"/>
                <a:sym typeface="Arial"/>
              </a:rPr>
              <a:t>-&gt;</a:t>
            </a:r>
            <a:r>
              <a:rPr lang="en-US" sz="2000" b="1">
                <a:solidFill>
                  <a:schemeClr val="dk1"/>
                </a:solidFill>
                <a:latin typeface="Arial"/>
                <a:ea typeface="Arial"/>
                <a:cs typeface="Arial"/>
                <a:sym typeface="Arial"/>
              </a:rPr>
              <a:t>Tractography Seeding</a:t>
            </a:r>
            <a:r>
              <a:rPr lang="en-US" sz="2000">
                <a:solidFill>
                  <a:schemeClr val="dk1"/>
                </a:solidFill>
                <a:latin typeface="Arial"/>
                <a:ea typeface="Arial"/>
                <a:cs typeface="Arial"/>
                <a:sym typeface="Arial"/>
              </a:rPr>
              <a:t>.</a:t>
            </a:r>
            <a:endParaRPr sz="2000" b="1">
              <a:solidFill>
                <a:schemeClr val="dk1"/>
              </a:solidFill>
              <a:latin typeface="Arial"/>
              <a:ea typeface="Arial"/>
              <a:cs typeface="Arial"/>
              <a:sym typeface="Arial"/>
            </a:endParaRPr>
          </a:p>
        </p:txBody>
      </p:sp>
      <p:sp>
        <p:nvSpPr>
          <p:cNvPr id="1089" name="Google Shape;1089;p101"/>
          <p:cNvSpPr txBox="1"/>
          <p:nvPr/>
        </p:nvSpPr>
        <p:spPr>
          <a:xfrm>
            <a:off x="2888512" y="3172362"/>
            <a:ext cx="6248400" cy="181588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Set the Input DTI volume to ‘</a:t>
            </a:r>
            <a:r>
              <a:rPr lang="en-US" sz="2000" b="1">
                <a:solidFill>
                  <a:schemeClr val="dk1"/>
                </a:solidFill>
                <a:latin typeface="Arial"/>
                <a:ea typeface="Arial"/>
                <a:cs typeface="Arial"/>
                <a:sym typeface="Arial"/>
              </a:rPr>
              <a:t>dti’</a:t>
            </a:r>
            <a:endParaRPr sz="2000" b="1">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Set the Input </a:t>
            </a:r>
            <a:r>
              <a:rPr lang="en-US" sz="2000" b="1">
                <a:solidFill>
                  <a:schemeClr val="dk1"/>
                </a:solidFill>
                <a:latin typeface="Arial"/>
                <a:ea typeface="Arial"/>
                <a:cs typeface="Arial"/>
                <a:sym typeface="Arial"/>
              </a:rPr>
              <a:t>Fiducials, Model or Label Map</a:t>
            </a:r>
            <a:r>
              <a:rPr lang="en-US" sz="2000">
                <a:solidFill>
                  <a:schemeClr val="dk1"/>
                </a:solidFill>
                <a:latin typeface="Arial"/>
                <a:ea typeface="Arial"/>
                <a:cs typeface="Arial"/>
                <a:sym typeface="Arial"/>
              </a:rPr>
              <a:t> to</a:t>
            </a:r>
            <a:r>
              <a:rPr lang="en-US" sz="2000" b="1">
                <a:solidFill>
                  <a:schemeClr val="dk1"/>
                </a:solidFill>
                <a:latin typeface="Arial"/>
                <a:ea typeface="Arial"/>
                <a:cs typeface="Arial"/>
                <a:sym typeface="Arial"/>
              </a:rPr>
              <a:t> </a:t>
            </a:r>
            <a:r>
              <a:rPr lang="en-US" sz="2000">
                <a:solidFill>
                  <a:schemeClr val="dk1"/>
                </a:solidFill>
                <a:latin typeface="Arial"/>
                <a:ea typeface="Arial"/>
                <a:cs typeface="Arial"/>
                <a:sym typeface="Arial"/>
              </a:rPr>
              <a:t>‘</a:t>
            </a:r>
            <a:r>
              <a:rPr lang="en-US" sz="2000" b="1">
                <a:solidFill>
                  <a:schemeClr val="dk1"/>
                </a:solidFill>
                <a:latin typeface="Arial"/>
                <a:ea typeface="Arial"/>
                <a:cs typeface="Arial"/>
                <a:sym typeface="Arial"/>
              </a:rPr>
              <a:t>F_1</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Output Fiber Bundle ‘Create New Fiber Bundle as ...’ and name it ‘</a:t>
            </a:r>
            <a:r>
              <a:rPr lang="en-US" sz="2000" b="1">
                <a:solidFill>
                  <a:schemeClr val="dk1"/>
                </a:solidFill>
                <a:latin typeface="Arial"/>
                <a:ea typeface="Arial"/>
                <a:cs typeface="Arial"/>
                <a:sym typeface="Arial"/>
              </a:rPr>
              <a:t>TractOnTheFly</a:t>
            </a:r>
            <a:r>
              <a:rPr lang="en-US" sz="2000">
                <a:solidFill>
                  <a:schemeClr val="dk1"/>
                </a:solidFill>
                <a:latin typeface="Arial"/>
                <a:ea typeface="Arial"/>
                <a:cs typeface="Arial"/>
                <a:sym typeface="Arial"/>
              </a:rPr>
              <a:t>’</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Check </a:t>
            </a:r>
            <a:r>
              <a:rPr lang="en-US" sz="2000" b="1">
                <a:solidFill>
                  <a:schemeClr val="dk1"/>
                </a:solidFill>
                <a:latin typeface="Arial"/>
                <a:ea typeface="Arial"/>
                <a:cs typeface="Arial"/>
                <a:sym typeface="Arial"/>
              </a:rPr>
              <a:t>Update (check for interactive)</a:t>
            </a:r>
            <a:endParaRPr sz="2000" b="1">
              <a:solidFill>
                <a:schemeClr val="dk1"/>
              </a:solidFill>
              <a:latin typeface="Arial"/>
              <a:ea typeface="Arial"/>
              <a:cs typeface="Arial"/>
              <a:sym typeface="Arial"/>
            </a:endParaRPr>
          </a:p>
        </p:txBody>
      </p:sp>
      <p:sp>
        <p:nvSpPr>
          <p:cNvPr id="1090" name="Google Shape;1090;p101"/>
          <p:cNvSpPr/>
          <p:nvPr/>
        </p:nvSpPr>
        <p:spPr>
          <a:xfrm rot="10800000" flipH="1">
            <a:off x="4046" y="2634862"/>
            <a:ext cx="4038600" cy="461299"/>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1" name="Google Shape;1091;p101"/>
          <p:cNvSpPr/>
          <p:nvPr/>
        </p:nvSpPr>
        <p:spPr>
          <a:xfrm rot="10800000" flipH="1">
            <a:off x="1066800" y="1387685"/>
            <a:ext cx="1447800" cy="304800"/>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92" name="Google Shape;1092;p101"/>
          <p:cNvCxnSpPr/>
          <p:nvPr/>
        </p:nvCxnSpPr>
        <p:spPr>
          <a:xfrm rot="10800000">
            <a:off x="1447800" y="4353694"/>
            <a:ext cx="457200" cy="6096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pic>
        <p:nvPicPr>
          <p:cNvPr id="1097" name="Google Shape;1097;p10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1098" name="Google Shape;1098;p102"/>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Tractography ‘on-the-fly’</a:t>
            </a:r>
            <a:endParaRPr>
              <a:latin typeface="Arimo"/>
              <a:ea typeface="Arimo"/>
              <a:cs typeface="Arimo"/>
              <a:sym typeface="Arimo"/>
            </a:endParaRPr>
          </a:p>
        </p:txBody>
      </p:sp>
      <p:sp>
        <p:nvSpPr>
          <p:cNvPr id="1099" name="Google Shape;1099;p102"/>
          <p:cNvSpPr txBox="1"/>
          <p:nvPr/>
        </p:nvSpPr>
        <p:spPr>
          <a:xfrm>
            <a:off x="1143000" y="3200400"/>
            <a:ext cx="2966719"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Move the fiducial F_1-1 in the 3D viewer to explore the dti dataset</a:t>
            </a:r>
            <a:endParaRPr sz="2000">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pic>
        <p:nvPicPr>
          <p:cNvPr id="1104" name="Google Shape;1104;p10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1105" name="Google Shape;1105;p103"/>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Tractography ‘on-the-fly’</a:t>
            </a:r>
            <a:endParaRPr>
              <a:latin typeface="Arimo"/>
              <a:ea typeface="Arimo"/>
              <a:cs typeface="Arimo"/>
              <a:sym typeface="Arimo"/>
            </a:endParaRPr>
          </a:p>
        </p:txBody>
      </p:sp>
      <p:sp>
        <p:nvSpPr>
          <p:cNvPr id="1106" name="Google Shape;1106;p103"/>
          <p:cNvSpPr txBox="1"/>
          <p:nvPr/>
        </p:nvSpPr>
        <p:spPr>
          <a:xfrm>
            <a:off x="3429000" y="4419600"/>
            <a:ext cx="4114800" cy="1323439"/>
          </a:xfrm>
          <a:prstGeom prst="rect">
            <a:avLst/>
          </a:prstGeom>
          <a:solidFill>
            <a:srgbClr val="BCEE68"/>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The Fiducial Seeding functionality allows you to do tractography ‘on-the-fly’ to explore white matter structures interactively</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pic>
        <p:nvPicPr>
          <p:cNvPr id="1111" name="Google Shape;1111;p10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25" y="1252875"/>
            <a:ext cx="9144000" cy="5176501"/>
          </a:xfrm>
          <a:prstGeom prst="rect">
            <a:avLst/>
          </a:prstGeom>
          <a:noFill/>
          <a:ln>
            <a:noFill/>
          </a:ln>
        </p:spPr>
      </p:pic>
      <p:sp>
        <p:nvSpPr>
          <p:cNvPr id="1112" name="Google Shape;1112;p104"/>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DTI Analysis</a:t>
            </a:r>
            <a:endParaRPr>
              <a:latin typeface="Arimo"/>
              <a:ea typeface="Arimo"/>
              <a:cs typeface="Arimo"/>
              <a:sym typeface="Arimo"/>
            </a:endParaRPr>
          </a:p>
        </p:txBody>
      </p:sp>
      <p:sp>
        <p:nvSpPr>
          <p:cNvPr id="1113" name="Google Shape;1113;p104"/>
          <p:cNvSpPr txBox="1"/>
          <p:nvPr/>
        </p:nvSpPr>
        <p:spPr>
          <a:xfrm>
            <a:off x="3352800" y="2667000"/>
            <a:ext cx="3265805"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Select the module </a:t>
            </a:r>
            <a:r>
              <a:rPr lang="en-US" sz="2000" b="1">
                <a:solidFill>
                  <a:schemeClr val="dk1"/>
                </a:solidFill>
                <a:latin typeface="Arial"/>
                <a:ea typeface="Arial"/>
                <a:cs typeface="Arial"/>
                <a:sym typeface="Arial"/>
              </a:rPr>
              <a:t>Data</a:t>
            </a:r>
            <a:r>
              <a:rPr lang="en-US" sz="2000">
                <a:solidFill>
                  <a:schemeClr val="dk1"/>
                </a:solidFill>
                <a:latin typeface="Arial"/>
                <a:ea typeface="Arial"/>
                <a:cs typeface="Arial"/>
                <a:sym typeface="Arial"/>
              </a:rPr>
              <a:t> to display the list of elements that have been generated in this tutorial</a:t>
            </a:r>
            <a:endParaRPr sz="2000">
              <a:solidFill>
                <a:schemeClr val="dk1"/>
              </a:solidFill>
              <a:latin typeface="Arial"/>
              <a:ea typeface="Arial"/>
              <a:cs typeface="Arial"/>
              <a:sym typeface="Arial"/>
            </a:endParaRPr>
          </a:p>
        </p:txBody>
      </p:sp>
      <p:cxnSp>
        <p:nvCxnSpPr>
          <p:cNvPr id="1114" name="Google Shape;1114;p104"/>
          <p:cNvCxnSpPr>
            <a:stCxn id="1113" idx="1"/>
          </p:cNvCxnSpPr>
          <p:nvPr/>
        </p:nvCxnSpPr>
        <p:spPr>
          <a:xfrm rot="10800000">
            <a:off x="990600" y="2971720"/>
            <a:ext cx="2362200" cy="357000"/>
          </a:xfrm>
          <a:prstGeom prst="straightConnector1">
            <a:avLst/>
          </a:prstGeom>
          <a:noFill/>
          <a:ln w="57150" cap="flat" cmpd="sng">
            <a:solidFill>
              <a:srgbClr val="FF0000"/>
            </a:solidFill>
            <a:prstDash val="solid"/>
            <a:round/>
            <a:headEnd type="none" w="med" len="med"/>
            <a:tailEnd type="stealth" w="med" len="med"/>
          </a:ln>
          <a:effectLst>
            <a:outerShdw blurRad="40000" dist="20000" dir="5400000" rotWithShape="0">
              <a:srgbClr val="808080">
                <a:alpha val="37647"/>
              </a:srgbClr>
            </a:outerShdw>
          </a:effectLst>
        </p:spPr>
      </p:cxnSp>
      <p:cxnSp>
        <p:nvCxnSpPr>
          <p:cNvPr id="1115" name="Google Shape;1115;p104"/>
          <p:cNvCxnSpPr/>
          <p:nvPr/>
        </p:nvCxnSpPr>
        <p:spPr>
          <a:xfrm flipH="1">
            <a:off x="384175" y="3387800"/>
            <a:ext cx="2968625" cy="955600"/>
          </a:xfrm>
          <a:prstGeom prst="straightConnector1">
            <a:avLst/>
          </a:prstGeom>
          <a:noFill/>
          <a:ln w="57150" cap="flat" cmpd="sng">
            <a:solidFill>
              <a:srgbClr val="FF0000"/>
            </a:solidFill>
            <a:prstDash val="solid"/>
            <a:round/>
            <a:headEnd type="none" w="med" len="med"/>
            <a:tailEnd type="stealth" w="med" len="med"/>
          </a:ln>
          <a:effectLst>
            <a:outerShdw blurRad="40000" dist="20000" dir="5400000" rotWithShape="0">
              <a:srgbClr val="808080">
                <a:alpha val="37647"/>
              </a:srgbClr>
            </a:outerShdw>
          </a:effectLst>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Conclusion</a:t>
            </a:r>
            <a:endParaRPr/>
          </a:p>
        </p:txBody>
      </p:sp>
      <p:sp>
        <p:nvSpPr>
          <p:cNvPr id="1121" name="Google Shape;1121;p105"/>
          <p:cNvSpPr txBox="1">
            <a:spLocks noGrp="1"/>
          </p:cNvSpPr>
          <p:nvPr>
            <p:ph type="body" idx="1"/>
          </p:nvPr>
        </p:nvSpPr>
        <p:spPr>
          <a:xfrm>
            <a:off x="4171950" y="1600200"/>
            <a:ext cx="451485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Arial"/>
              <a:buNone/>
            </a:pPr>
            <a:r>
              <a:rPr lang="en-US">
                <a:latin typeface="Arimo"/>
                <a:ea typeface="Arimo"/>
                <a:cs typeface="Arimo"/>
                <a:sym typeface="Arimo"/>
              </a:rPr>
              <a:t>This tutorial guided you through the different steps of a Diffusion MR analysis pipeline, from tensor estimation to 3D tracts visualization, for exploring and studying the 3D architecture of the brain white matter.</a:t>
            </a:r>
            <a:endParaRPr/>
          </a:p>
          <a:p>
            <a:pPr marL="0" lvl="0" indent="0" algn="l" rtl="0">
              <a:spcBef>
                <a:spcPts val="640"/>
              </a:spcBef>
              <a:spcAft>
                <a:spcPts val="0"/>
              </a:spcAft>
              <a:buClr>
                <a:schemeClr val="dk1"/>
              </a:buClr>
              <a:buSzPts val="3200"/>
              <a:buFont typeface="Arial"/>
              <a:buNone/>
            </a:pPr>
            <a:endParaRPr/>
          </a:p>
          <a:p>
            <a:pPr marL="342900" lvl="0" indent="-139700" algn="l" rtl="0">
              <a:spcBef>
                <a:spcPts val="640"/>
              </a:spcBef>
              <a:spcAft>
                <a:spcPts val="0"/>
              </a:spcAft>
              <a:buClr>
                <a:schemeClr val="dk1"/>
              </a:buClr>
              <a:buSzPts val="3200"/>
              <a:buFont typeface="Arial"/>
              <a:buNone/>
            </a:pPr>
            <a:endParaRPr/>
          </a:p>
        </p:txBody>
      </p:sp>
      <p:pic>
        <p:nvPicPr>
          <p:cNvPr id="1122" name="Google Shape;1122;p10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5413" y="1327150"/>
            <a:ext cx="2638425" cy="1846263"/>
          </a:xfrm>
          <a:prstGeom prst="rect">
            <a:avLst/>
          </a:prstGeom>
          <a:noFill/>
          <a:ln>
            <a:noFill/>
          </a:ln>
        </p:spPr>
      </p:pic>
      <p:pic>
        <p:nvPicPr>
          <p:cNvPr id="1123" name="Google Shape;1123;p10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95275" y="4048125"/>
            <a:ext cx="2511425" cy="2282825"/>
          </a:xfrm>
          <a:prstGeom prst="rect">
            <a:avLst/>
          </a:prstGeom>
          <a:noFill/>
          <a:ln>
            <a:noFill/>
          </a:ln>
        </p:spPr>
      </p:pic>
      <p:pic>
        <p:nvPicPr>
          <p:cNvPr id="1124" name="Google Shape;1124;p10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50988" y="2114550"/>
            <a:ext cx="2284412" cy="2497138"/>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6"/>
          <p:cNvSpPr txBox="1">
            <a:spLocks noGrp="1"/>
          </p:cNvSpPr>
          <p:nvPr>
            <p:ph type="title"/>
          </p:nvPr>
        </p:nvSpPr>
        <p:spPr>
          <a:xfrm>
            <a:off x="393700" y="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Acknowledgments</a:t>
            </a:r>
            <a:endParaRPr/>
          </a:p>
        </p:txBody>
      </p:sp>
      <p:sp>
        <p:nvSpPr>
          <p:cNvPr id="1130" name="Google Shape;1130;p106"/>
          <p:cNvSpPr txBox="1">
            <a:spLocks noGrp="1"/>
          </p:cNvSpPr>
          <p:nvPr>
            <p:ph type="body" idx="1"/>
          </p:nvPr>
        </p:nvSpPr>
        <p:spPr>
          <a:xfrm>
            <a:off x="1049338" y="990600"/>
            <a:ext cx="7685087" cy="515937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b="1"/>
              <a:t>Open Source Diffusion MRI Technology For Brain Cancer Research </a:t>
            </a:r>
            <a:r>
              <a:rPr lang="en-US" sz="2400"/>
              <a:t>NIH U01CA199459 </a:t>
            </a:r>
            <a:endParaRPr sz="2400" b="1"/>
          </a:p>
          <a:p>
            <a:pPr marL="342900" lvl="0" indent="-342900" algn="l" rtl="0">
              <a:spcBef>
                <a:spcPts val="480"/>
              </a:spcBef>
              <a:spcAft>
                <a:spcPts val="0"/>
              </a:spcAft>
              <a:buClr>
                <a:schemeClr val="dk1"/>
              </a:buClr>
              <a:buSzPts val="2400"/>
              <a:buChar char="•"/>
            </a:pPr>
            <a:r>
              <a:rPr lang="en-US" sz="2400" b="1"/>
              <a:t>National Center for Image Guided Therapy (NCIGT) </a:t>
            </a:r>
            <a:endParaRPr sz="2400"/>
          </a:p>
          <a:p>
            <a:pPr marL="0" lvl="0" indent="0" algn="l" rtl="0">
              <a:spcBef>
                <a:spcPts val="480"/>
              </a:spcBef>
              <a:spcAft>
                <a:spcPts val="0"/>
              </a:spcAft>
              <a:buClr>
                <a:schemeClr val="dk1"/>
              </a:buClr>
              <a:buSzPts val="2400"/>
              <a:buNone/>
            </a:pPr>
            <a:r>
              <a:rPr lang="en-US" sz="2400"/>
              <a:t>      NIH P41EB015898 </a:t>
            </a:r>
            <a:endParaRPr/>
          </a:p>
          <a:p>
            <a:pPr marL="342900" lvl="0" indent="-342900" algn="l" rtl="0">
              <a:spcBef>
                <a:spcPts val="480"/>
              </a:spcBef>
              <a:spcAft>
                <a:spcPts val="0"/>
              </a:spcAft>
              <a:buClr>
                <a:schemeClr val="dk1"/>
              </a:buClr>
              <a:buSzPts val="2400"/>
              <a:buChar char="•"/>
            </a:pPr>
            <a:r>
              <a:rPr lang="en-US" sz="2400" b="1"/>
              <a:t>Neuroimage Analysis Center (NAC) </a:t>
            </a:r>
            <a:endParaRPr sz="2400"/>
          </a:p>
          <a:p>
            <a:pPr marL="0" lvl="0" indent="0" algn="l" rtl="0">
              <a:spcBef>
                <a:spcPts val="480"/>
              </a:spcBef>
              <a:spcAft>
                <a:spcPts val="0"/>
              </a:spcAft>
              <a:buClr>
                <a:schemeClr val="dk1"/>
              </a:buClr>
              <a:buSzPts val="2400"/>
              <a:buNone/>
            </a:pPr>
            <a:r>
              <a:rPr lang="en-US" sz="2400"/>
              <a:t>      NIH P41EB015902 </a:t>
            </a:r>
            <a:endParaRPr/>
          </a:p>
          <a:p>
            <a:pPr marL="342900" lvl="0" indent="-342900" algn="l" rtl="0">
              <a:spcBef>
                <a:spcPts val="480"/>
              </a:spcBef>
              <a:spcAft>
                <a:spcPts val="0"/>
              </a:spcAft>
              <a:buClr>
                <a:schemeClr val="dk1"/>
              </a:buClr>
              <a:buSzPts val="2400"/>
              <a:buFont typeface="Arial"/>
              <a:buNone/>
            </a:pPr>
            <a:endParaRPr sz="2400"/>
          </a:p>
          <a:p>
            <a:pPr marL="342900" lvl="0" indent="-342900" algn="l" rtl="0">
              <a:spcBef>
                <a:spcPts val="480"/>
              </a:spcBef>
              <a:spcAft>
                <a:spcPts val="0"/>
              </a:spcAft>
              <a:buClr>
                <a:schemeClr val="dk1"/>
              </a:buClr>
              <a:buSzPts val="2400"/>
              <a:buFont typeface="Arial"/>
              <a:buNone/>
            </a:pPr>
            <a:r>
              <a:rPr lang="en-US" sz="2400"/>
              <a:t>Tutorial updated by</a:t>
            </a:r>
            <a:endParaRPr sz="2400"/>
          </a:p>
          <a:p>
            <a:pPr marL="342900" lvl="0" indent="-342900" algn="l" rtl="0">
              <a:spcBef>
                <a:spcPts val="480"/>
              </a:spcBef>
              <a:spcAft>
                <a:spcPts val="0"/>
              </a:spcAft>
              <a:buClr>
                <a:schemeClr val="dk1"/>
              </a:buClr>
              <a:buSzPts val="2400"/>
              <a:buChar char="•"/>
            </a:pPr>
            <a:r>
              <a:rPr lang="en-US" sz="2400" b="1"/>
              <a:t>Fan Zhang, Ph.D.                                                                         </a:t>
            </a:r>
            <a:r>
              <a:rPr lang="en-US" sz="2400"/>
              <a:t>Brigham and Women’s Hospital, Harvard Medical School</a:t>
            </a:r>
            <a:endParaRPr/>
          </a:p>
          <a:p>
            <a:pPr marL="342900" lvl="0" indent="-342900" algn="l" rtl="0">
              <a:spcBef>
                <a:spcPts val="480"/>
              </a:spcBef>
              <a:spcAft>
                <a:spcPts val="0"/>
              </a:spcAft>
              <a:buClr>
                <a:schemeClr val="dk1"/>
              </a:buClr>
              <a:buSzPts val="2400"/>
              <a:buChar char="•"/>
            </a:pPr>
            <a:r>
              <a:rPr lang="en-US" sz="2400" b="1"/>
              <a:t>Mengying Zhang, undergraduate                                </a:t>
            </a:r>
            <a:r>
              <a:rPr lang="en-US" sz="2400"/>
              <a:t>National University of Singapore</a:t>
            </a:r>
            <a:endParaRPr/>
          </a:p>
          <a:p>
            <a:pPr marL="0" lvl="0" indent="0" algn="l" rtl="0">
              <a:spcBef>
                <a:spcPts val="480"/>
              </a:spcBef>
              <a:spcAft>
                <a:spcPts val="0"/>
              </a:spcAft>
              <a:buClr>
                <a:schemeClr val="dk1"/>
              </a:buClr>
              <a:buSzPts val="2400"/>
              <a:buNone/>
            </a:pPr>
            <a:endParaRPr sz="2400"/>
          </a:p>
          <a:p>
            <a:pPr marL="0" lvl="0" indent="0" algn="l" rtl="0">
              <a:spcBef>
                <a:spcPts val="48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Font typeface="Arial"/>
              <a:buNone/>
            </a:pPr>
            <a:endParaRPr sz="2400"/>
          </a:p>
          <a:p>
            <a:pPr marL="0" lvl="0" indent="0" algn="l" rtl="0">
              <a:spcBef>
                <a:spcPts val="480"/>
              </a:spcBef>
              <a:spcAft>
                <a:spcPts val="0"/>
              </a:spcAft>
              <a:buClr>
                <a:schemeClr val="dk1"/>
              </a:buClr>
              <a:buSzPts val="2400"/>
              <a:buFont typeface="Arial"/>
              <a:buNone/>
            </a:pPr>
            <a:endParaRPr sz="2400"/>
          </a:p>
        </p:txBody>
      </p:sp>
      <p:sp>
        <p:nvSpPr>
          <p:cNvPr id="1131" name="Google Shape;1131;p106"/>
          <p:cNvSpPr/>
          <p:nvPr/>
        </p:nvSpPr>
        <p:spPr>
          <a:xfrm>
            <a:off x="228600" y="3810000"/>
            <a:ext cx="609600" cy="685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32" name="Google Shape;1132;p10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3700" y="3289300"/>
            <a:ext cx="481013" cy="838200"/>
          </a:xfrm>
          <a:prstGeom prst="rect">
            <a:avLst/>
          </a:prstGeom>
          <a:noFill/>
          <a:ln>
            <a:noFill/>
          </a:ln>
        </p:spPr>
      </p:pic>
      <p:pic>
        <p:nvPicPr>
          <p:cNvPr id="1133" name="Google Shape;1133;p10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28600" y="1081088"/>
            <a:ext cx="727075" cy="88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p:nvPr/>
        </p:nvSpPr>
        <p:spPr>
          <a:xfrm>
            <a:off x="228600" y="1752600"/>
            <a:ext cx="3659188" cy="4373563"/>
          </a:xfrm>
          <a:prstGeom prst="rect">
            <a:avLst/>
          </a:pr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 name="Google Shape;270;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Tutorial Outline</a:t>
            </a:r>
            <a:endParaRPr/>
          </a:p>
        </p:txBody>
      </p:sp>
      <p:sp>
        <p:nvSpPr>
          <p:cNvPr id="271" name="Google Shape;271;p11"/>
          <p:cNvSpPr txBox="1">
            <a:spLocks noGrp="1"/>
          </p:cNvSpPr>
          <p:nvPr>
            <p:ph type="body" idx="1"/>
          </p:nvPr>
        </p:nvSpPr>
        <p:spPr>
          <a:xfrm>
            <a:off x="4335463" y="1600200"/>
            <a:ext cx="4579937"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latin typeface="Arimo"/>
                <a:ea typeface="Arimo"/>
                <a:cs typeface="Arimo"/>
                <a:sym typeface="Arimo"/>
              </a:rPr>
              <a:t>This tutorial is an introduction to the fundamentals of Diffusion MRI analysis, from the estimation of diffusion tensors to the interactive 3D visualization of fiber tracts.</a:t>
            </a:r>
            <a:endParaRPr/>
          </a:p>
        </p:txBody>
      </p:sp>
      <p:pic>
        <p:nvPicPr>
          <p:cNvPr id="272" name="Google Shape;272;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2275" y="1909763"/>
            <a:ext cx="1227138" cy="1058862"/>
          </a:xfrm>
          <a:prstGeom prst="rect">
            <a:avLst/>
          </a:prstGeom>
          <a:noFill/>
          <a:ln>
            <a:noFill/>
          </a:ln>
        </p:spPr>
      </p:pic>
      <p:pic>
        <p:nvPicPr>
          <p:cNvPr id="273" name="Google Shape;273;p1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35050" y="2741613"/>
            <a:ext cx="1506538" cy="1052512"/>
          </a:xfrm>
          <a:prstGeom prst="rect">
            <a:avLst/>
          </a:prstGeom>
          <a:noFill/>
          <a:ln>
            <a:noFill/>
          </a:ln>
        </p:spPr>
      </p:pic>
      <p:pic>
        <p:nvPicPr>
          <p:cNvPr id="274" name="Google Shape;274;p1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671638" y="3395663"/>
            <a:ext cx="1209675" cy="1322387"/>
          </a:xfrm>
          <a:prstGeom prst="rect">
            <a:avLst/>
          </a:prstGeom>
          <a:noFill/>
          <a:ln>
            <a:noFill/>
          </a:ln>
        </p:spPr>
      </p:pic>
      <p:pic>
        <p:nvPicPr>
          <p:cNvPr id="275" name="Google Shape;275;p1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262188" y="4265613"/>
            <a:ext cx="1538287" cy="13985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Tutorial Dataset</a:t>
            </a:r>
            <a:endParaRPr/>
          </a:p>
        </p:txBody>
      </p:sp>
      <p:sp>
        <p:nvSpPr>
          <p:cNvPr id="281" name="Google Shape;281;p12"/>
          <p:cNvSpPr txBox="1">
            <a:spLocks noGrp="1"/>
          </p:cNvSpPr>
          <p:nvPr>
            <p:ph type="body" idx="1"/>
          </p:nvPr>
        </p:nvSpPr>
        <p:spPr>
          <a:xfrm>
            <a:off x="457200" y="1352550"/>
            <a:ext cx="8229600" cy="7207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Font typeface="Arial"/>
              <a:buNone/>
            </a:pPr>
            <a:r>
              <a:rPr lang="en-US" sz="2800">
                <a:latin typeface="Arimo"/>
                <a:ea typeface="Arimo"/>
                <a:cs typeface="Arimo"/>
                <a:sym typeface="Arimo"/>
              </a:rPr>
              <a:t>The tutorial dataset DiffusionMRI_tutorialData is a Diffusion Weighted MR scan of the brain acquired with 41 gradient directions and one baseline. </a:t>
            </a:r>
            <a:endParaRPr/>
          </a:p>
        </p:txBody>
      </p:sp>
      <p:sp>
        <p:nvSpPr>
          <p:cNvPr id="282" name="Google Shape;282;p12"/>
          <p:cNvSpPr txBox="1"/>
          <p:nvPr/>
        </p:nvSpPr>
        <p:spPr>
          <a:xfrm>
            <a:off x="1676400" y="4605338"/>
            <a:ext cx="1905000" cy="1190625"/>
          </a:xfrm>
          <a:prstGeom prst="rect">
            <a:avLst/>
          </a:prstGeom>
          <a:solidFill>
            <a:srgbClr val="CCFF66"/>
          </a:solidFill>
          <a:ln>
            <a:noFill/>
          </a:ln>
        </p:spPr>
        <p:txBody>
          <a:bodyPr spcFirstLastPara="1" wrap="square" lIns="90000" tIns="46800" rIns="90000" bIns="46800" anchor="t" anchorCtr="0">
            <a:spAutoFit/>
          </a:bodyPr>
          <a:lstStyle/>
          <a:p>
            <a:pPr marL="0" marR="0" lvl="0" indent="0" algn="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Diffusion Sensitizing Gradients </a:t>
            </a:r>
            <a:endParaRPr/>
          </a:p>
        </p:txBody>
      </p:sp>
      <p:sp>
        <p:nvSpPr>
          <p:cNvPr id="283" name="Google Shape;283;p12"/>
          <p:cNvSpPr/>
          <p:nvPr/>
        </p:nvSpPr>
        <p:spPr>
          <a:xfrm>
            <a:off x="1524000" y="2700338"/>
            <a:ext cx="2133600" cy="3200400"/>
          </a:xfrm>
          <a:prstGeom prst="rect">
            <a:avLst/>
          </a:prstGeom>
          <a:noFill/>
          <a:ln w="38150" cap="flat" cmpd="sng">
            <a:solidFill>
              <a:srgbClr val="CCF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4" name="Google Shape;284;p12"/>
          <p:cNvSpPr txBox="1"/>
          <p:nvPr/>
        </p:nvSpPr>
        <p:spPr>
          <a:xfrm>
            <a:off x="5521325" y="4148138"/>
            <a:ext cx="23622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12"/>
          <p:cNvSpPr txBox="1"/>
          <p:nvPr/>
        </p:nvSpPr>
        <p:spPr>
          <a:xfrm>
            <a:off x="5641975" y="4529138"/>
            <a:ext cx="1600200" cy="1190625"/>
          </a:xfrm>
          <a:prstGeom prst="rect">
            <a:avLst/>
          </a:prstGeom>
          <a:solidFill>
            <a:srgbClr val="9999FF"/>
          </a:solidFill>
          <a:ln>
            <a:noFill/>
          </a:ln>
        </p:spPr>
        <p:txBody>
          <a:bodyPr spcFirstLastPara="1" wrap="square" lIns="90000" tIns="46800" rIns="90000" bIns="46800" anchor="t" anchorCtr="0">
            <a:spAutoFit/>
          </a:bodyPr>
          <a:lstStyle/>
          <a:p>
            <a:pPr marL="0" marR="0" lvl="0" indent="0" algn="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Diffusion Weighted  Images</a:t>
            </a:r>
            <a:endParaRPr/>
          </a:p>
        </p:txBody>
      </p:sp>
      <p:sp>
        <p:nvSpPr>
          <p:cNvPr id="286" name="Google Shape;286;p12"/>
          <p:cNvSpPr/>
          <p:nvPr/>
        </p:nvSpPr>
        <p:spPr>
          <a:xfrm>
            <a:off x="5140325" y="2700338"/>
            <a:ext cx="2590800" cy="3200400"/>
          </a:xfrm>
          <a:prstGeom prst="rect">
            <a:avLst/>
          </a:prstGeom>
          <a:noFill/>
          <a:ln w="38150" cap="flat" cmpd="sng">
            <a:solidFill>
              <a:srgbClr val="666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12"/>
          <p:cNvSpPr/>
          <p:nvPr/>
        </p:nvSpPr>
        <p:spPr>
          <a:xfrm>
            <a:off x="4879975" y="2932113"/>
            <a:ext cx="184150" cy="1362075"/>
          </a:xfrm>
          <a:prstGeom prst="leftBrace">
            <a:avLst>
              <a:gd name="adj1" fmla="val 61638"/>
              <a:gd name="adj2" fmla="val 28083"/>
            </a:avLst>
          </a:prstGeom>
          <a:noFill/>
          <a:ln w="190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88" name="Google Shape;288;p12"/>
          <p:cNvGrpSpPr/>
          <p:nvPr/>
        </p:nvGrpSpPr>
        <p:grpSpPr>
          <a:xfrm>
            <a:off x="5368925" y="2852738"/>
            <a:ext cx="1905001" cy="1614488"/>
            <a:chOff x="3382" y="1728"/>
            <a:chExt cx="1200" cy="1017"/>
          </a:xfrm>
        </p:grpSpPr>
        <p:pic>
          <p:nvPicPr>
            <p:cNvPr id="289" name="Google Shape;289;p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82" y="1728"/>
              <a:ext cx="1200" cy="1017"/>
            </a:xfrm>
            <a:prstGeom prst="rect">
              <a:avLst/>
            </a:prstGeom>
            <a:noFill/>
            <a:ln>
              <a:noFill/>
            </a:ln>
          </p:spPr>
        </p:pic>
        <p:pic>
          <p:nvPicPr>
            <p:cNvPr id="290" name="Google Shape;290;p1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82" y="1728"/>
              <a:ext cx="267" cy="336"/>
            </a:xfrm>
            <a:prstGeom prst="rect">
              <a:avLst/>
            </a:prstGeom>
            <a:noFill/>
            <a:ln>
              <a:noFill/>
            </a:ln>
          </p:spPr>
        </p:pic>
        <p:pic>
          <p:nvPicPr>
            <p:cNvPr id="291" name="Google Shape;291;p1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622" y="1728"/>
              <a:ext cx="267" cy="336"/>
            </a:xfrm>
            <a:prstGeom prst="rect">
              <a:avLst/>
            </a:prstGeom>
            <a:noFill/>
            <a:ln>
              <a:noFill/>
            </a:ln>
          </p:spPr>
        </p:pic>
        <p:sp>
          <p:nvSpPr>
            <p:cNvPr id="292" name="Google Shape;292;p12"/>
            <p:cNvSpPr/>
            <p:nvPr/>
          </p:nvSpPr>
          <p:spPr>
            <a:xfrm>
              <a:off x="4342" y="2400"/>
              <a:ext cx="240" cy="33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93" name="Google Shape;293;p12"/>
          <p:cNvGrpSpPr/>
          <p:nvPr/>
        </p:nvGrpSpPr>
        <p:grpSpPr>
          <a:xfrm>
            <a:off x="1628992" y="2781577"/>
            <a:ext cx="1927071" cy="1532290"/>
            <a:chOff x="1026" y="1683"/>
            <a:chExt cx="1214" cy="965"/>
          </a:xfrm>
        </p:grpSpPr>
        <p:sp>
          <p:nvSpPr>
            <p:cNvPr id="294" name="Google Shape;294;p12"/>
            <p:cNvSpPr/>
            <p:nvPr/>
          </p:nvSpPr>
          <p:spPr>
            <a:xfrm>
              <a:off x="1377" y="1808"/>
              <a:ext cx="63" cy="64"/>
            </a:xfrm>
            <a:prstGeom prst="ellipse">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5" name="Google Shape;295;p12"/>
            <p:cNvSpPr/>
            <p:nvPr/>
          </p:nvSpPr>
          <p:spPr>
            <a:xfrm rot="-1440000">
              <a:off x="1597" y="1777"/>
              <a:ext cx="316" cy="96"/>
            </a:xfrm>
            <a:prstGeom prst="leftArrow">
              <a:avLst>
                <a:gd name="adj1" fmla="val 50000"/>
                <a:gd name="adj2" fmla="val 82292"/>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6" name="Google Shape;296;p12"/>
            <p:cNvSpPr/>
            <p:nvPr/>
          </p:nvSpPr>
          <p:spPr>
            <a:xfrm rot="7680000">
              <a:off x="1931" y="1791"/>
              <a:ext cx="320" cy="95"/>
            </a:xfrm>
            <a:prstGeom prst="leftArrow">
              <a:avLst>
                <a:gd name="adj1" fmla="val 50000"/>
                <a:gd name="adj2" fmla="val 84211"/>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7" name="Google Shape;297;p12"/>
            <p:cNvSpPr/>
            <p:nvPr/>
          </p:nvSpPr>
          <p:spPr>
            <a:xfrm rot="-9360000">
              <a:off x="1032" y="2096"/>
              <a:ext cx="316" cy="96"/>
            </a:xfrm>
            <a:prstGeom prst="leftArrow">
              <a:avLst>
                <a:gd name="adj1" fmla="val 50000"/>
                <a:gd name="adj2" fmla="val 82292"/>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2"/>
            <p:cNvSpPr txBox="1"/>
            <p:nvPr/>
          </p:nvSpPr>
          <p:spPr>
            <a:xfrm rot="1440000">
              <a:off x="1027" y="2091"/>
              <a:ext cx="276" cy="4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9" name="Google Shape;299;p12"/>
            <p:cNvSpPr/>
            <p:nvPr/>
          </p:nvSpPr>
          <p:spPr>
            <a:xfrm rot="3360000">
              <a:off x="1332" y="2093"/>
              <a:ext cx="320" cy="95"/>
            </a:xfrm>
            <a:prstGeom prst="leftArrow">
              <a:avLst>
                <a:gd name="adj1" fmla="val 50000"/>
                <a:gd name="adj2" fmla="val 84211"/>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0" name="Google Shape;300;p12"/>
            <p:cNvSpPr/>
            <p:nvPr/>
          </p:nvSpPr>
          <p:spPr>
            <a:xfrm rot="-4680000">
              <a:off x="1615" y="2113"/>
              <a:ext cx="320" cy="95"/>
            </a:xfrm>
            <a:prstGeom prst="leftArrow">
              <a:avLst>
                <a:gd name="adj1" fmla="val 50000"/>
                <a:gd name="adj2" fmla="val 84211"/>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1" name="Google Shape;301;p12"/>
            <p:cNvSpPr/>
            <p:nvPr/>
          </p:nvSpPr>
          <p:spPr>
            <a:xfrm rot="900000">
              <a:off x="1917" y="2095"/>
              <a:ext cx="316" cy="96"/>
            </a:xfrm>
            <a:prstGeom prst="leftArrow">
              <a:avLst>
                <a:gd name="adj1" fmla="val 50000"/>
                <a:gd name="adj2" fmla="val 82292"/>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302;p12"/>
            <p:cNvSpPr/>
            <p:nvPr/>
          </p:nvSpPr>
          <p:spPr>
            <a:xfrm rot="-5100000">
              <a:off x="1013" y="2432"/>
              <a:ext cx="320" cy="95"/>
            </a:xfrm>
            <a:prstGeom prst="leftArrow">
              <a:avLst>
                <a:gd name="adj1" fmla="val 50000"/>
                <a:gd name="adj2" fmla="val 84211"/>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3" name="Google Shape;303;p12"/>
            <p:cNvSpPr/>
            <p:nvPr/>
          </p:nvSpPr>
          <p:spPr>
            <a:xfrm>
              <a:off x="1314" y="2448"/>
              <a:ext cx="316" cy="96"/>
            </a:xfrm>
            <a:prstGeom prst="leftArrow">
              <a:avLst>
                <a:gd name="adj1" fmla="val 50000"/>
                <a:gd name="adj2" fmla="val 82292"/>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4" name="Google Shape;304;p12"/>
            <p:cNvSpPr/>
            <p:nvPr/>
          </p:nvSpPr>
          <p:spPr>
            <a:xfrm rot="6480000">
              <a:off x="1648" y="2398"/>
              <a:ext cx="320" cy="95"/>
            </a:xfrm>
            <a:prstGeom prst="leftArrow">
              <a:avLst>
                <a:gd name="adj1" fmla="val 50000"/>
                <a:gd name="adj2" fmla="val 84211"/>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txBox="1"/>
            <p:nvPr/>
          </p:nvSpPr>
          <p:spPr>
            <a:xfrm rot="-4320000">
              <a:off x="1639" y="2418"/>
              <a:ext cx="280" cy="4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6" name="Google Shape;306;p12"/>
            <p:cNvSpPr/>
            <p:nvPr/>
          </p:nvSpPr>
          <p:spPr>
            <a:xfrm rot="-6420000">
              <a:off x="1931" y="2434"/>
              <a:ext cx="320" cy="95"/>
            </a:xfrm>
            <a:prstGeom prst="leftArrow">
              <a:avLst>
                <a:gd name="adj1" fmla="val 50000"/>
                <a:gd name="adj2" fmla="val 84211"/>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7" name="Google Shape;307;p12"/>
            <p:cNvSpPr/>
            <p:nvPr/>
          </p:nvSpPr>
          <p:spPr>
            <a:xfrm>
              <a:off x="1125" y="1808"/>
              <a:ext cx="63" cy="64"/>
            </a:xfrm>
            <a:prstGeom prst="ellipse">
              <a:avLst/>
            </a:prstGeom>
            <a:solidFill>
              <a:srgbClr val="CCFF33"/>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08" name="Google Shape;308;p12"/>
          <p:cNvSpPr/>
          <p:nvPr/>
        </p:nvSpPr>
        <p:spPr>
          <a:xfrm>
            <a:off x="3921125" y="3843338"/>
            <a:ext cx="914400" cy="685800"/>
          </a:xfrm>
          <a:prstGeom prst="rightArrow">
            <a:avLst>
              <a:gd name="adj1" fmla="val 50000"/>
              <a:gd name="adj2" fmla="val 33333"/>
            </a:avLst>
          </a:prstGeom>
          <a:solidFill>
            <a:srgbClr val="FFC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9" name="Google Shape;309;p12"/>
          <p:cNvSpPr/>
          <p:nvPr/>
        </p:nvSpPr>
        <p:spPr>
          <a:xfrm>
            <a:off x="1371600" y="6096000"/>
            <a:ext cx="63246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Download the dataset at: </a:t>
            </a:r>
            <a:endParaRPr/>
          </a:p>
          <a:p>
            <a:pPr marL="0" marR="0" lvl="0" indent="0" algn="l" rtl="0">
              <a:spcBef>
                <a:spcPts val="0"/>
              </a:spcBef>
              <a:spcAft>
                <a:spcPts val="0"/>
              </a:spcAft>
              <a:buNone/>
            </a:pPr>
            <a:r>
              <a:rPr lang="en-US" sz="1800" u="sng">
                <a:solidFill>
                  <a:srgbClr val="0000FF"/>
                </a:solidFill>
                <a:latin typeface="Arial"/>
                <a:ea typeface="Arial"/>
                <a:cs typeface="Arial"/>
                <a:sym typeface="Arial"/>
              </a:rPr>
              <a:t>https://www.slicer.org/w/images/e/e6/Dti_tutorial_data.zip</a:t>
            </a:r>
            <a:endParaRPr sz="1800" u="sng">
              <a:solidFill>
                <a:srgbClr val="0000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3"/>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3D Slicer</a:t>
            </a:r>
            <a:endParaRPr/>
          </a:p>
        </p:txBody>
      </p:sp>
      <p:sp>
        <p:nvSpPr>
          <p:cNvPr id="315" name="Google Shape;315;p13"/>
          <p:cNvSpPr txBox="1">
            <a:spLocks noGrp="1"/>
          </p:cNvSpPr>
          <p:nvPr>
            <p:ph type="body" idx="1"/>
          </p:nvPr>
        </p:nvSpPr>
        <p:spPr>
          <a:xfrm>
            <a:off x="609600" y="2133600"/>
            <a:ext cx="8283575" cy="23939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latin typeface="Arimo"/>
                <a:ea typeface="Arimo"/>
                <a:cs typeface="Arimo"/>
                <a:sym typeface="Arimo"/>
              </a:rPr>
              <a:t>The tutorial uses the 3D Slicer (Version </a:t>
            </a:r>
            <a:r>
              <a:rPr lang="en-US"/>
              <a:t>4.10, Stable Release</a:t>
            </a:r>
            <a:r>
              <a:rPr lang="en-US">
                <a:latin typeface="Arimo"/>
                <a:ea typeface="Arimo"/>
                <a:cs typeface="Arimo"/>
                <a:sym typeface="Arimo"/>
              </a:rPr>
              <a:t>) software available at:</a:t>
            </a:r>
            <a:endParaRPr/>
          </a:p>
          <a:p>
            <a:pPr marL="0" lvl="0" indent="0" algn="ctr" rtl="0">
              <a:spcBef>
                <a:spcPts val="640"/>
              </a:spcBef>
              <a:spcAft>
                <a:spcPts val="0"/>
              </a:spcAft>
              <a:buClr>
                <a:srgbClr val="0000FF"/>
              </a:buClr>
              <a:buSzPts val="3200"/>
              <a:buFont typeface="Arial"/>
              <a:buNone/>
            </a:pPr>
            <a:r>
              <a:rPr lang="en-US" u="sng">
                <a:solidFill>
                  <a:srgbClr val="0000FF"/>
                </a:solidFill>
                <a:latin typeface="Arimo"/>
                <a:ea typeface="Arimo"/>
                <a:cs typeface="Arimo"/>
                <a:sym typeface="Arimo"/>
              </a:rPr>
              <a:t>http://download.slicer.org</a:t>
            </a:r>
            <a:endParaRPr u="sng">
              <a:solidFill>
                <a:srgbClr val="0000FF"/>
              </a:solidFill>
              <a:latin typeface="Arimo"/>
              <a:ea typeface="Arimo"/>
              <a:cs typeface="Arimo"/>
              <a:sym typeface="Arimo"/>
            </a:endParaRPr>
          </a:p>
        </p:txBody>
      </p:sp>
      <p:sp>
        <p:nvSpPr>
          <p:cNvPr id="316" name="Google Shape;316;p13"/>
          <p:cNvSpPr txBox="1"/>
          <p:nvPr/>
        </p:nvSpPr>
        <p:spPr>
          <a:xfrm>
            <a:off x="568325" y="5307013"/>
            <a:ext cx="8324850" cy="1422400"/>
          </a:xfrm>
          <a:prstGeom prst="rect">
            <a:avLst/>
          </a:prstGeom>
          <a:noFill/>
          <a:ln>
            <a:noFill/>
          </a:ln>
        </p:spPr>
        <p:txBody>
          <a:bodyPr spcFirstLastPara="1" wrap="square" lIns="91400" tIns="45700" rIns="111600" bIns="45700" anchor="t" anchorCtr="0">
            <a:noAutofit/>
          </a:bodyPr>
          <a:lstStyle/>
          <a:p>
            <a:pPr marL="0" marR="0" lvl="0" indent="0" algn="l" rtl="0">
              <a:lnSpc>
                <a:spcPct val="80000"/>
              </a:lnSpc>
              <a:spcBef>
                <a:spcPts val="0"/>
              </a:spcBef>
              <a:spcAft>
                <a:spcPts val="0"/>
              </a:spcAft>
              <a:buClr>
                <a:schemeClr val="dk1"/>
              </a:buClr>
              <a:buSzPts val="1800"/>
              <a:buFont typeface="Arial"/>
              <a:buNone/>
            </a:pPr>
            <a:r>
              <a:rPr lang="en-US" sz="1800" i="1">
                <a:solidFill>
                  <a:schemeClr val="dk1"/>
                </a:solidFill>
                <a:latin typeface="Arimo"/>
                <a:ea typeface="Arimo"/>
                <a:cs typeface="Arimo"/>
                <a:sym typeface="Arimo"/>
              </a:rPr>
              <a:t>Disclaimer</a:t>
            </a:r>
            <a:endParaRPr/>
          </a:p>
          <a:p>
            <a:pPr marL="0" marR="0" lvl="0" indent="0" algn="l" rtl="0">
              <a:lnSpc>
                <a:spcPct val="80000"/>
              </a:lnSpc>
              <a:spcBef>
                <a:spcPts val="320"/>
              </a:spcBef>
              <a:spcAft>
                <a:spcPts val="0"/>
              </a:spcAft>
              <a:buClr>
                <a:schemeClr val="dk1"/>
              </a:buClr>
              <a:buSzPts val="1600"/>
              <a:buFont typeface="Arial"/>
              <a:buNone/>
            </a:pPr>
            <a:r>
              <a:rPr lang="en-US" sz="1600">
                <a:solidFill>
                  <a:schemeClr val="dk1"/>
                </a:solidFill>
                <a:latin typeface="Arimo"/>
                <a:ea typeface="Arimo"/>
                <a:cs typeface="Arimo"/>
                <a:sym typeface="Arimo"/>
              </a:rPr>
              <a:t>It is the responsibility of the user of 3DSlicer to comply with both the terms of the license and with the applicable laws, regulations and rules.  Slicer is a tool for research, and is not FDA approved.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4"/>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SlicerDMRI</a:t>
            </a:r>
            <a:endParaRPr/>
          </a:p>
        </p:txBody>
      </p:sp>
      <p:sp>
        <p:nvSpPr>
          <p:cNvPr id="322" name="Google Shape;322;p14"/>
          <p:cNvSpPr txBox="1">
            <a:spLocks noGrp="1"/>
          </p:cNvSpPr>
          <p:nvPr>
            <p:ph type="body" idx="1"/>
          </p:nvPr>
        </p:nvSpPr>
        <p:spPr>
          <a:xfrm>
            <a:off x="609600" y="1828800"/>
            <a:ext cx="8283575" cy="23939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600"/>
              <a:buNone/>
            </a:pPr>
            <a:r>
              <a:rPr lang="en-US" sz="3600"/>
              <a:t>An open-source project to improve and extend diffusion magnetic resonance imaging software in 3D Slicer:</a:t>
            </a:r>
            <a:endParaRPr/>
          </a:p>
          <a:p>
            <a:pPr marL="0" lvl="0" indent="0" algn="ctr" rtl="0">
              <a:spcBef>
                <a:spcPts val="640"/>
              </a:spcBef>
              <a:spcAft>
                <a:spcPts val="0"/>
              </a:spcAft>
              <a:buClr>
                <a:srgbClr val="0000FF"/>
              </a:buClr>
              <a:buSzPts val="3200"/>
              <a:buNone/>
            </a:pPr>
            <a:r>
              <a:rPr lang="en-US" u="sng">
                <a:solidFill>
                  <a:srgbClr val="0000FF"/>
                </a:solidFill>
                <a:latin typeface="Arimo"/>
                <a:ea typeface="Arimo"/>
                <a:cs typeface="Arimo"/>
                <a:sym typeface="Arimo"/>
              </a:rPr>
              <a:t>http://dmri.slicer.org</a:t>
            </a:r>
            <a:endParaRPr u="sng">
              <a:solidFill>
                <a:srgbClr val="0000FF"/>
              </a:solidFill>
              <a:latin typeface="Arimo"/>
              <a:ea typeface="Arimo"/>
              <a:cs typeface="Arimo"/>
              <a:sym typeface="Arimo"/>
            </a:endParaRPr>
          </a:p>
        </p:txBody>
      </p:sp>
      <p:sp>
        <p:nvSpPr>
          <p:cNvPr id="323" name="Google Shape;323;p14"/>
          <p:cNvSpPr txBox="1"/>
          <p:nvPr/>
        </p:nvSpPr>
        <p:spPr>
          <a:xfrm>
            <a:off x="568325" y="5307013"/>
            <a:ext cx="8324850" cy="1422400"/>
          </a:xfrm>
          <a:prstGeom prst="rect">
            <a:avLst/>
          </a:prstGeom>
          <a:noFill/>
          <a:ln>
            <a:noFill/>
          </a:ln>
        </p:spPr>
        <p:txBody>
          <a:bodyPr spcFirstLastPara="1" wrap="square" lIns="91400" tIns="45700" rIns="111600" bIns="45700" anchor="t" anchorCtr="0">
            <a:noAutofit/>
          </a:bodyPr>
          <a:lstStyle/>
          <a:p>
            <a:pPr marL="0" marR="0" lvl="0" indent="0" algn="l" rtl="0">
              <a:lnSpc>
                <a:spcPct val="80000"/>
              </a:lnSpc>
              <a:spcBef>
                <a:spcPts val="0"/>
              </a:spcBef>
              <a:spcAft>
                <a:spcPts val="0"/>
              </a:spcAft>
              <a:buClr>
                <a:schemeClr val="dk1"/>
              </a:buClr>
              <a:buSzPts val="1800"/>
              <a:buFont typeface="Arial"/>
              <a:buNone/>
            </a:pPr>
            <a:r>
              <a:rPr lang="en-US" sz="1800" i="1">
                <a:solidFill>
                  <a:schemeClr val="dk1"/>
                </a:solidFill>
                <a:latin typeface="Arimo"/>
                <a:ea typeface="Arimo"/>
                <a:cs typeface="Arimo"/>
                <a:sym typeface="Arimo"/>
              </a:rPr>
              <a:t>Disclaimer</a:t>
            </a:r>
            <a:endParaRPr/>
          </a:p>
          <a:p>
            <a:pPr marL="0" marR="0" lvl="0" indent="0" algn="l" rtl="0">
              <a:lnSpc>
                <a:spcPct val="80000"/>
              </a:lnSpc>
              <a:spcBef>
                <a:spcPts val="320"/>
              </a:spcBef>
              <a:spcAft>
                <a:spcPts val="0"/>
              </a:spcAft>
              <a:buClr>
                <a:schemeClr val="dk1"/>
              </a:buClr>
              <a:buSzPts val="1600"/>
              <a:buFont typeface="Arial"/>
              <a:buNone/>
            </a:pPr>
            <a:r>
              <a:rPr lang="en-US" sz="1600">
                <a:solidFill>
                  <a:schemeClr val="dk1"/>
                </a:solidFill>
                <a:latin typeface="Arimo"/>
                <a:ea typeface="Arimo"/>
                <a:cs typeface="Arimo"/>
                <a:sym typeface="Arimo"/>
              </a:rPr>
              <a:t>It is the responsibility of the user of 3DSlicer to comply with both the terms of the license and with the applicable laws, regulations and rules.  Slicer is a tool for research, and is not FDA approved.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Install SlicerDMRI</a:t>
            </a:r>
            <a:endParaRPr/>
          </a:p>
        </p:txBody>
      </p:sp>
      <p:pic>
        <p:nvPicPr>
          <p:cNvPr id="329" name="Google Shape;329;p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330" name="Google Shape;330;p15"/>
          <p:cNvSpPr txBox="1"/>
          <p:nvPr/>
        </p:nvSpPr>
        <p:spPr>
          <a:xfrm>
            <a:off x="4498975" y="4495800"/>
            <a:ext cx="2057400" cy="40005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First, start Slicer</a:t>
            </a:r>
            <a:endParaRPr sz="2000" b="1">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1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336" name="Google Shape;336;p16"/>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Install SlicerDMRI</a:t>
            </a:r>
            <a:endParaRPr/>
          </a:p>
        </p:txBody>
      </p:sp>
      <p:sp>
        <p:nvSpPr>
          <p:cNvPr id="337" name="Google Shape;337;p16"/>
          <p:cNvSpPr txBox="1"/>
          <p:nvPr/>
        </p:nvSpPr>
        <p:spPr>
          <a:xfrm>
            <a:off x="5105401" y="3557666"/>
            <a:ext cx="32766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Diffusion </a:t>
            </a:r>
            <a:r>
              <a:rPr lang="en-US" sz="2000">
                <a:solidFill>
                  <a:schemeClr val="dk1"/>
                </a:solidFill>
                <a:latin typeface="Arial"/>
                <a:ea typeface="Arial"/>
                <a:cs typeface="Arial"/>
                <a:sym typeface="Arial"/>
              </a:rPr>
              <a:t>menu; then, click on </a:t>
            </a:r>
            <a:r>
              <a:rPr lang="en-US" sz="2000" b="1">
                <a:solidFill>
                  <a:schemeClr val="dk1"/>
                </a:solidFill>
                <a:latin typeface="Arial"/>
                <a:ea typeface="Arial"/>
                <a:cs typeface="Arial"/>
                <a:sym typeface="Arial"/>
              </a:rPr>
              <a:t>Install Slicer Diffusion Tools</a:t>
            </a:r>
            <a:endParaRPr sz="2000" b="1">
              <a:solidFill>
                <a:schemeClr val="dk1"/>
              </a:solidFill>
              <a:latin typeface="Arial"/>
              <a:ea typeface="Arial"/>
              <a:cs typeface="Arial"/>
              <a:sym typeface="Arial"/>
            </a:endParaRPr>
          </a:p>
        </p:txBody>
      </p:sp>
      <p:cxnSp>
        <p:nvCxnSpPr>
          <p:cNvPr id="338" name="Google Shape;338;p16"/>
          <p:cNvCxnSpPr/>
          <p:nvPr/>
        </p:nvCxnSpPr>
        <p:spPr>
          <a:xfrm flipH="1">
            <a:off x="4572000" y="4386088"/>
            <a:ext cx="533401" cy="526881"/>
          </a:xfrm>
          <a:prstGeom prst="straightConnector1">
            <a:avLst/>
          </a:prstGeom>
          <a:noFill/>
          <a:ln w="57150" cap="flat" cmpd="sng">
            <a:solidFill>
              <a:srgbClr val="FF0000"/>
            </a:solidFill>
            <a:prstDash val="solid"/>
            <a:round/>
            <a:headEnd type="none" w="sm" len="sm"/>
            <a:tailEnd type="stealth" w="med" len="med"/>
          </a:ln>
        </p:spPr>
      </p:cxnSp>
      <p:sp>
        <p:nvSpPr>
          <p:cNvPr id="339" name="Google Shape;339;p16"/>
          <p:cNvSpPr txBox="1"/>
          <p:nvPr/>
        </p:nvSpPr>
        <p:spPr>
          <a:xfrm>
            <a:off x="4114800" y="1447800"/>
            <a:ext cx="33528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a:t>
            </a:r>
            <a:r>
              <a:rPr lang="en-US" sz="2000">
                <a:solidFill>
                  <a:schemeClr val="dk1"/>
                </a:solidFill>
                <a:latin typeface="Arial"/>
                <a:ea typeface="Arial"/>
                <a:cs typeface="Arial"/>
                <a:sym typeface="Arial"/>
              </a:rPr>
              <a:t> menu</a:t>
            </a:r>
            <a:endParaRPr sz="2000" b="1">
              <a:solidFill>
                <a:schemeClr val="dk1"/>
              </a:solidFill>
              <a:latin typeface="Arial"/>
              <a:ea typeface="Arial"/>
              <a:cs typeface="Arial"/>
              <a:sym typeface="Arial"/>
            </a:endParaRPr>
          </a:p>
        </p:txBody>
      </p:sp>
      <p:cxnSp>
        <p:nvCxnSpPr>
          <p:cNvPr id="340" name="Google Shape;340;p16"/>
          <p:cNvCxnSpPr>
            <a:stCxn id="339" idx="1"/>
          </p:cNvCxnSpPr>
          <p:nvPr/>
        </p:nvCxnSpPr>
        <p:spPr>
          <a:xfrm rot="10800000">
            <a:off x="2438400" y="1600155"/>
            <a:ext cx="1676400" cy="477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346" name="Google Shape;346;p17"/>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Install SlicerDMRI</a:t>
            </a:r>
            <a:endParaRPr/>
          </a:p>
        </p:txBody>
      </p:sp>
      <p:sp>
        <p:nvSpPr>
          <p:cNvPr id="347" name="Google Shape;347;p17"/>
          <p:cNvSpPr txBox="1"/>
          <p:nvPr/>
        </p:nvSpPr>
        <p:spPr>
          <a:xfrm>
            <a:off x="3200400" y="4171890"/>
            <a:ext cx="36576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a:t>
            </a:r>
            <a:r>
              <a:rPr lang="en-US" sz="2000" b="1">
                <a:solidFill>
                  <a:schemeClr val="dk1"/>
                </a:solidFill>
                <a:latin typeface="Arial"/>
                <a:ea typeface="Arial"/>
                <a:cs typeface="Arial"/>
                <a:sym typeface="Arial"/>
              </a:rPr>
              <a:t>Install SlicerDMRI</a:t>
            </a:r>
            <a:endParaRPr sz="2000" b="1">
              <a:solidFill>
                <a:schemeClr val="dk1"/>
              </a:solidFill>
              <a:latin typeface="Arial"/>
              <a:ea typeface="Arial"/>
              <a:cs typeface="Arial"/>
              <a:sym typeface="Arial"/>
            </a:endParaRPr>
          </a:p>
        </p:txBody>
      </p:sp>
      <p:cxnSp>
        <p:nvCxnSpPr>
          <p:cNvPr id="348" name="Google Shape;348;p17"/>
          <p:cNvCxnSpPr/>
          <p:nvPr/>
        </p:nvCxnSpPr>
        <p:spPr>
          <a:xfrm flipH="1">
            <a:off x="2286000" y="4343400"/>
            <a:ext cx="914400" cy="6858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354" name="Google Shape;354;p18"/>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Install SlicerDMRI</a:t>
            </a:r>
            <a:endParaRPr/>
          </a:p>
        </p:txBody>
      </p:sp>
      <p:sp>
        <p:nvSpPr>
          <p:cNvPr id="355" name="Google Shape;355;p18"/>
          <p:cNvSpPr txBox="1"/>
          <p:nvPr/>
        </p:nvSpPr>
        <p:spPr>
          <a:xfrm>
            <a:off x="2781300" y="5143440"/>
            <a:ext cx="44958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a:t>
            </a:r>
            <a:r>
              <a:rPr lang="en-US" sz="2000" b="1">
                <a:solidFill>
                  <a:schemeClr val="dk1"/>
                </a:solidFill>
                <a:latin typeface="Arial"/>
                <a:ea typeface="Arial"/>
                <a:cs typeface="Arial"/>
                <a:sym typeface="Arial"/>
              </a:rPr>
              <a:t>Yes</a:t>
            </a:r>
            <a:r>
              <a:rPr lang="en-US" sz="2000">
                <a:solidFill>
                  <a:schemeClr val="dk1"/>
                </a:solidFill>
                <a:latin typeface="Arial"/>
                <a:ea typeface="Arial"/>
                <a:cs typeface="Arial"/>
                <a:sym typeface="Arial"/>
              </a:rPr>
              <a:t> to install </a:t>
            </a:r>
            <a:r>
              <a:rPr lang="en-US" sz="2000" b="1">
                <a:solidFill>
                  <a:schemeClr val="dk1"/>
                </a:solidFill>
                <a:latin typeface="Arial"/>
                <a:ea typeface="Arial"/>
                <a:cs typeface="Arial"/>
                <a:sym typeface="Arial"/>
              </a:rPr>
              <a:t>UKFTractography</a:t>
            </a:r>
            <a:endParaRPr sz="2000" b="1">
              <a:solidFill>
                <a:schemeClr val="dk1"/>
              </a:solidFill>
              <a:latin typeface="Arial"/>
              <a:ea typeface="Arial"/>
              <a:cs typeface="Arial"/>
              <a:sym typeface="Arial"/>
            </a:endParaRPr>
          </a:p>
        </p:txBody>
      </p:sp>
      <p:cxnSp>
        <p:nvCxnSpPr>
          <p:cNvPr id="356" name="Google Shape;356;p18"/>
          <p:cNvCxnSpPr/>
          <p:nvPr/>
        </p:nvCxnSpPr>
        <p:spPr>
          <a:xfrm rot="10800000">
            <a:off x="5105400" y="4610040"/>
            <a:ext cx="0" cy="5334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362" name="Google Shape;362;p19"/>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Install SlicerDMRI</a:t>
            </a:r>
            <a:endParaRPr/>
          </a:p>
        </p:txBody>
      </p:sp>
      <p:sp>
        <p:nvSpPr>
          <p:cNvPr id="363" name="Google Shape;363;p19"/>
          <p:cNvSpPr txBox="1"/>
          <p:nvPr/>
        </p:nvSpPr>
        <p:spPr>
          <a:xfrm>
            <a:off x="3352800" y="4786521"/>
            <a:ext cx="41148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OK to restart Slicer and finish installation</a:t>
            </a:r>
            <a:endParaRPr sz="2000" b="1">
              <a:solidFill>
                <a:schemeClr val="dk1"/>
              </a:solidFill>
              <a:latin typeface="Arial"/>
              <a:ea typeface="Arial"/>
              <a:cs typeface="Arial"/>
              <a:sym typeface="Arial"/>
            </a:endParaRPr>
          </a:p>
        </p:txBody>
      </p:sp>
      <p:cxnSp>
        <p:nvCxnSpPr>
          <p:cNvPr id="364" name="Google Shape;364;p19"/>
          <p:cNvCxnSpPr/>
          <p:nvPr/>
        </p:nvCxnSpPr>
        <p:spPr>
          <a:xfrm rot="10800000">
            <a:off x="5867400" y="4122808"/>
            <a:ext cx="0" cy="663713"/>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Brain Anatomy</a:t>
            </a:r>
            <a:endParaRPr/>
          </a:p>
        </p:txBody>
      </p:sp>
      <p:sp>
        <p:nvSpPr>
          <p:cNvPr id="59" name="Google Shape;59;p2"/>
          <p:cNvSpPr txBox="1">
            <a:spLocks noGrp="1"/>
          </p:cNvSpPr>
          <p:nvPr>
            <p:ph type="body" idx="1"/>
          </p:nvPr>
        </p:nvSpPr>
        <p:spPr>
          <a:xfrm>
            <a:off x="4343400" y="1981200"/>
            <a:ext cx="4714875" cy="381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endParaRPr sz="3000">
              <a:latin typeface="Arimo"/>
              <a:ea typeface="Arimo"/>
              <a:cs typeface="Arimo"/>
              <a:sym typeface="Arimo"/>
            </a:endParaRPr>
          </a:p>
          <a:p>
            <a:pPr marL="0" lvl="0" indent="-190500" algn="l" rtl="0">
              <a:spcBef>
                <a:spcPts val="600"/>
              </a:spcBef>
              <a:spcAft>
                <a:spcPts val="0"/>
              </a:spcAft>
              <a:buClr>
                <a:schemeClr val="dk1"/>
              </a:buClr>
              <a:buSzPts val="3000"/>
              <a:buChar char="•"/>
            </a:pPr>
            <a:r>
              <a:rPr lang="en-US" sz="3000">
                <a:latin typeface="Arimo"/>
                <a:ea typeface="Arimo"/>
                <a:cs typeface="Arimo"/>
                <a:sym typeface="Arimo"/>
              </a:rPr>
              <a:t>White matter ~45% of the brain</a:t>
            </a:r>
            <a:endParaRPr/>
          </a:p>
          <a:p>
            <a:pPr marL="0" lvl="0" indent="-190500" algn="l" rtl="0">
              <a:spcBef>
                <a:spcPts val="600"/>
              </a:spcBef>
              <a:spcAft>
                <a:spcPts val="0"/>
              </a:spcAft>
              <a:buClr>
                <a:schemeClr val="dk1"/>
              </a:buClr>
              <a:buSzPts val="3000"/>
              <a:buChar char="•"/>
            </a:pPr>
            <a:r>
              <a:rPr lang="en-US" sz="3000">
                <a:latin typeface="Arimo"/>
                <a:ea typeface="Arimo"/>
                <a:cs typeface="Arimo"/>
                <a:sym typeface="Arimo"/>
              </a:rPr>
              <a:t>Myelinated  nerve fibers</a:t>
            </a:r>
            <a:endParaRPr/>
          </a:p>
          <a:p>
            <a:pPr marL="0" lvl="0" indent="0" algn="l" rtl="0">
              <a:spcBef>
                <a:spcPts val="600"/>
              </a:spcBef>
              <a:spcAft>
                <a:spcPts val="0"/>
              </a:spcAft>
              <a:buClr>
                <a:schemeClr val="dk1"/>
              </a:buClr>
              <a:buSzPts val="3000"/>
              <a:buFont typeface="Arial"/>
              <a:buNone/>
            </a:pPr>
            <a:r>
              <a:rPr lang="en-US" sz="3000">
                <a:latin typeface="Arimo"/>
                <a:ea typeface="Arimo"/>
                <a:cs typeface="Arimo"/>
                <a:sym typeface="Arimo"/>
              </a:rPr>
              <a:t> (~ 10 μm axon diameter)</a:t>
            </a:r>
            <a:endParaRPr/>
          </a:p>
          <a:p>
            <a:pPr marL="0" lvl="0" indent="0" algn="l" rtl="0">
              <a:spcBef>
                <a:spcPts val="600"/>
              </a:spcBef>
              <a:spcAft>
                <a:spcPts val="0"/>
              </a:spcAft>
              <a:buClr>
                <a:schemeClr val="dk1"/>
              </a:buClr>
              <a:buSzPts val="3000"/>
              <a:buNone/>
            </a:pPr>
            <a:endParaRPr sz="3000">
              <a:latin typeface="Arimo"/>
              <a:ea typeface="Arimo"/>
              <a:cs typeface="Arimo"/>
              <a:sym typeface="Arimo"/>
            </a:endParaRPr>
          </a:p>
          <a:p>
            <a:pPr marL="0" lvl="0" indent="0" algn="l" rtl="0">
              <a:spcBef>
                <a:spcPts val="600"/>
              </a:spcBef>
              <a:spcAft>
                <a:spcPts val="0"/>
              </a:spcAft>
              <a:buClr>
                <a:schemeClr val="dk1"/>
              </a:buClr>
              <a:buSzPts val="3000"/>
              <a:buNone/>
            </a:pPr>
            <a:endParaRPr sz="3000">
              <a:latin typeface="Arimo"/>
              <a:ea typeface="Arimo"/>
              <a:cs typeface="Arimo"/>
              <a:sym typeface="Arimo"/>
            </a:endParaRPr>
          </a:p>
          <a:p>
            <a:pPr marL="0" lvl="0" indent="0" algn="l" rtl="0">
              <a:spcBef>
                <a:spcPts val="600"/>
              </a:spcBef>
              <a:spcAft>
                <a:spcPts val="0"/>
              </a:spcAft>
              <a:buClr>
                <a:schemeClr val="dk1"/>
              </a:buClr>
              <a:buSzPts val="3000"/>
              <a:buFont typeface="Arial"/>
              <a:buNone/>
            </a:pPr>
            <a:endParaRPr sz="3000">
              <a:latin typeface="Arimo"/>
              <a:ea typeface="Arimo"/>
              <a:cs typeface="Arimo"/>
              <a:sym typeface="Arimo"/>
            </a:endParaRPr>
          </a:p>
        </p:txBody>
      </p:sp>
      <p:pic>
        <p:nvPicPr>
          <p:cNvPr id="60" name="Google Shape;60;p2"/>
          <p:cNvPicPr preferRelativeResize="0"/>
          <p:nvPr/>
        </p:nvPicPr>
        <p:blipFill rotWithShape="1">
          <a:blip r:embed="rId3">
            <a:alphaModFix/>
          </a:blip>
          <a:srcRect/>
          <a:stretch/>
        </p:blipFill>
        <p:spPr>
          <a:xfrm>
            <a:off x="228600" y="2209800"/>
            <a:ext cx="3989388" cy="2819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370" name="Google Shape;370;p20"/>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Install SlicerDMRI</a:t>
            </a:r>
            <a:endParaRPr/>
          </a:p>
        </p:txBody>
      </p:sp>
      <p:sp>
        <p:nvSpPr>
          <p:cNvPr id="371" name="Google Shape;371;p20"/>
          <p:cNvSpPr txBox="1"/>
          <p:nvPr/>
        </p:nvSpPr>
        <p:spPr>
          <a:xfrm>
            <a:off x="4648200" y="4572000"/>
            <a:ext cx="3733800" cy="707886"/>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Related modules appear in the </a:t>
            </a:r>
            <a:r>
              <a:rPr lang="en-US" sz="2000" b="1">
                <a:solidFill>
                  <a:schemeClr val="dk1"/>
                </a:solidFill>
                <a:latin typeface="Arial"/>
                <a:ea typeface="Arial"/>
                <a:cs typeface="Arial"/>
                <a:sym typeface="Arial"/>
              </a:rPr>
              <a:t>Diffusion</a:t>
            </a:r>
            <a:r>
              <a:rPr lang="en-US" sz="2000">
                <a:solidFill>
                  <a:schemeClr val="dk1"/>
                </a:solidFill>
                <a:latin typeface="Arial"/>
                <a:ea typeface="Arial"/>
                <a:cs typeface="Arial"/>
                <a:sym typeface="Arial"/>
              </a:rPr>
              <a:t> menu</a:t>
            </a:r>
            <a:endParaRPr sz="20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1"/>
          <p:cNvSpPr txBox="1">
            <a:spLocks noGrp="1"/>
          </p:cNvSpPr>
          <p:nvPr>
            <p:ph type="title"/>
          </p:nvPr>
        </p:nvSpPr>
        <p:spPr>
          <a:xfrm>
            <a:off x="457200" y="274638"/>
            <a:ext cx="8229600" cy="1143000"/>
          </a:xfrm>
          <a:prstGeom prst="rect">
            <a:avLst/>
          </a:prstGeom>
          <a:solidFill>
            <a:srgbClr val="D8D8D8"/>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Arimo"/>
                <a:ea typeface="Arimo"/>
                <a:cs typeface="Arimo"/>
                <a:sym typeface="Arimo"/>
              </a:rPr>
              <a:t>Learning Objectives</a:t>
            </a:r>
            <a:endParaRPr>
              <a:latin typeface="Arimo"/>
              <a:ea typeface="Arimo"/>
              <a:cs typeface="Arimo"/>
              <a:sym typeface="Arimo"/>
            </a:endParaRPr>
          </a:p>
        </p:txBody>
      </p:sp>
      <p:sp>
        <p:nvSpPr>
          <p:cNvPr id="377" name="Google Shape;377;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Arial"/>
              <a:buNone/>
            </a:pPr>
            <a:r>
              <a:rPr lang="en-US">
                <a:latin typeface="Arimo"/>
                <a:ea typeface="Arimo"/>
                <a:cs typeface="Arimo"/>
                <a:sym typeface="Arimo"/>
              </a:rPr>
              <a:t>Following this tutorial, you’ll be able to</a:t>
            </a:r>
            <a:endParaRPr/>
          </a:p>
          <a:p>
            <a:pPr marL="0" lvl="0" indent="0" algn="l" rtl="0">
              <a:lnSpc>
                <a:spcPct val="90000"/>
              </a:lnSpc>
              <a:spcBef>
                <a:spcPts val="640"/>
              </a:spcBef>
              <a:spcAft>
                <a:spcPts val="0"/>
              </a:spcAft>
              <a:buClr>
                <a:schemeClr val="dk1"/>
              </a:buClr>
              <a:buSzPts val="3200"/>
              <a:buFont typeface="Arial"/>
              <a:buNone/>
            </a:pPr>
            <a:r>
              <a:rPr lang="en-US">
                <a:latin typeface="Arimo"/>
                <a:ea typeface="Arimo"/>
                <a:cs typeface="Arimo"/>
                <a:sym typeface="Arimo"/>
              </a:rPr>
              <a:t>1) Estimate a tensor volume from a set of Diffusion Weighted Images</a:t>
            </a:r>
            <a:endParaRPr/>
          </a:p>
          <a:p>
            <a:pPr marL="0" lvl="0" indent="0" algn="l" rtl="0">
              <a:lnSpc>
                <a:spcPct val="90000"/>
              </a:lnSpc>
              <a:spcBef>
                <a:spcPts val="640"/>
              </a:spcBef>
              <a:spcAft>
                <a:spcPts val="0"/>
              </a:spcAft>
              <a:buClr>
                <a:schemeClr val="dk1"/>
              </a:buClr>
              <a:buSzPts val="3200"/>
              <a:buFont typeface="Arial"/>
              <a:buNone/>
            </a:pPr>
            <a:r>
              <a:rPr lang="en-US">
                <a:latin typeface="Arimo"/>
                <a:ea typeface="Arimo"/>
                <a:cs typeface="Arimo"/>
                <a:sym typeface="Arimo"/>
              </a:rPr>
              <a:t>2) Understand the shape and size of the diffusion ellipsoid</a:t>
            </a:r>
            <a:endParaRPr/>
          </a:p>
          <a:p>
            <a:pPr marL="0" lvl="0" indent="0" algn="l" rtl="0">
              <a:lnSpc>
                <a:spcPct val="90000"/>
              </a:lnSpc>
              <a:spcBef>
                <a:spcPts val="640"/>
              </a:spcBef>
              <a:spcAft>
                <a:spcPts val="0"/>
              </a:spcAft>
              <a:buClr>
                <a:schemeClr val="dk1"/>
              </a:buClr>
              <a:buSzPts val="3200"/>
              <a:buFont typeface="Arial"/>
              <a:buNone/>
            </a:pPr>
            <a:r>
              <a:rPr lang="en-US">
                <a:latin typeface="Arimo"/>
                <a:ea typeface="Arimo"/>
                <a:cs typeface="Arimo"/>
                <a:sym typeface="Arimo"/>
              </a:rPr>
              <a:t>3) Reconstruct DTI tracts from a pre-defined region of interest</a:t>
            </a:r>
            <a:endParaRPr/>
          </a:p>
          <a:p>
            <a:pPr marL="0" lvl="0" indent="0" algn="l" rtl="0">
              <a:lnSpc>
                <a:spcPct val="90000"/>
              </a:lnSpc>
              <a:spcBef>
                <a:spcPts val="640"/>
              </a:spcBef>
              <a:spcAft>
                <a:spcPts val="0"/>
              </a:spcAft>
              <a:buClr>
                <a:schemeClr val="dk1"/>
              </a:buClr>
              <a:buSzPts val="3200"/>
              <a:buFont typeface="Arial"/>
              <a:buNone/>
            </a:pPr>
            <a:r>
              <a:rPr lang="en-US">
                <a:latin typeface="Arimo"/>
                <a:ea typeface="Arimo"/>
                <a:cs typeface="Arimo"/>
                <a:sym typeface="Arimo"/>
              </a:rPr>
              <a:t>4) Interactively visualize DTI tracts seeded from a fiducial</a:t>
            </a:r>
            <a:endParaRPr>
              <a:latin typeface="Arimo"/>
              <a:ea typeface="Arimo"/>
              <a:cs typeface="Arimo"/>
              <a:sym typeface="Arim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MR Diffusion Analysis Pipeline</a:t>
            </a:r>
            <a:endParaRPr/>
          </a:p>
        </p:txBody>
      </p:sp>
      <p:sp>
        <p:nvSpPr>
          <p:cNvPr id="383" name="Google Shape;383;p22"/>
          <p:cNvSpPr/>
          <p:nvPr/>
        </p:nvSpPr>
        <p:spPr>
          <a:xfrm>
            <a:off x="228600" y="1752600"/>
            <a:ext cx="8610600" cy="3352800"/>
          </a:xfrm>
          <a:prstGeom prst="rect">
            <a:avLst/>
          </a:pr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22"/>
          <p:cNvSpPr txBox="1"/>
          <p:nvPr/>
        </p:nvSpPr>
        <p:spPr>
          <a:xfrm>
            <a:off x="762000" y="3946525"/>
            <a:ext cx="1600200" cy="703263"/>
          </a:xfrm>
          <a:prstGeom prst="rect">
            <a:avLst/>
          </a:prstGeom>
          <a:noFill/>
          <a:ln>
            <a:noFill/>
          </a:ln>
        </p:spPr>
        <p:txBody>
          <a:bodyPr spcFirstLastPara="1" wrap="square" lIns="90000" tIns="46800" rIns="90000" bIns="46800" anchor="t" anchorCtr="0">
            <a:spAutoFit/>
          </a:bodyPr>
          <a:lstStyle/>
          <a:p>
            <a:pPr marL="0" marR="0" lvl="0" indent="0" algn="ctr" rtl="0">
              <a:spcBef>
                <a:spcPts val="0"/>
              </a:spcBef>
              <a:spcAft>
                <a:spcPts val="0"/>
              </a:spcAft>
              <a:buClr>
                <a:srgbClr val="000000"/>
              </a:buClr>
              <a:buSzPts val="2000"/>
              <a:buFont typeface="Arial"/>
              <a:buNone/>
            </a:pPr>
            <a:r>
              <a:rPr lang="en-US" sz="2000">
                <a:solidFill>
                  <a:srgbClr val="000000"/>
                </a:solidFill>
                <a:latin typeface="Arimo"/>
                <a:ea typeface="Arimo"/>
                <a:cs typeface="Arimo"/>
                <a:sym typeface="Arimo"/>
              </a:rPr>
              <a:t>DWI Acquisition</a:t>
            </a:r>
            <a:endParaRPr/>
          </a:p>
        </p:txBody>
      </p:sp>
      <p:sp>
        <p:nvSpPr>
          <p:cNvPr id="385" name="Google Shape;385;p22"/>
          <p:cNvSpPr txBox="1"/>
          <p:nvPr/>
        </p:nvSpPr>
        <p:spPr>
          <a:xfrm>
            <a:off x="2743200" y="3946525"/>
            <a:ext cx="1524000" cy="703263"/>
          </a:xfrm>
          <a:prstGeom prst="rect">
            <a:avLst/>
          </a:prstGeom>
          <a:noFill/>
          <a:ln>
            <a:noFill/>
          </a:ln>
        </p:spPr>
        <p:txBody>
          <a:bodyPr spcFirstLastPara="1" wrap="square" lIns="90000" tIns="46800" rIns="90000" bIns="46800" anchor="t" anchorCtr="0">
            <a:spAutoFit/>
          </a:bodyPr>
          <a:lstStyle/>
          <a:p>
            <a:pPr marL="0" marR="0" lvl="0" indent="0" algn="ctr" rtl="0">
              <a:spcBef>
                <a:spcPts val="0"/>
              </a:spcBef>
              <a:spcAft>
                <a:spcPts val="0"/>
              </a:spcAft>
              <a:buClr>
                <a:srgbClr val="000000"/>
              </a:buClr>
              <a:buSzPts val="2000"/>
              <a:buFont typeface="Arial"/>
              <a:buNone/>
            </a:pPr>
            <a:r>
              <a:rPr lang="en-US" sz="2000">
                <a:solidFill>
                  <a:srgbClr val="000000"/>
                </a:solidFill>
                <a:latin typeface="Arimo"/>
                <a:ea typeface="Arimo"/>
                <a:cs typeface="Arimo"/>
                <a:sym typeface="Arimo"/>
              </a:rPr>
              <a:t>Tensor Calculation</a:t>
            </a:r>
            <a:endParaRPr/>
          </a:p>
        </p:txBody>
      </p:sp>
      <p:sp>
        <p:nvSpPr>
          <p:cNvPr id="386" name="Google Shape;386;p22"/>
          <p:cNvSpPr txBox="1"/>
          <p:nvPr/>
        </p:nvSpPr>
        <p:spPr>
          <a:xfrm>
            <a:off x="4572000" y="3946525"/>
            <a:ext cx="1524000" cy="703263"/>
          </a:xfrm>
          <a:prstGeom prst="rect">
            <a:avLst/>
          </a:prstGeom>
          <a:noFill/>
          <a:ln>
            <a:noFill/>
          </a:ln>
        </p:spPr>
        <p:txBody>
          <a:bodyPr spcFirstLastPara="1" wrap="square" lIns="90000" tIns="46800" rIns="90000" bIns="46800" anchor="t" anchorCtr="0">
            <a:spAutoFit/>
          </a:bodyPr>
          <a:lstStyle/>
          <a:p>
            <a:pPr marL="0" marR="0" lvl="0" indent="0" algn="ctr" rtl="0">
              <a:spcBef>
                <a:spcPts val="0"/>
              </a:spcBef>
              <a:spcAft>
                <a:spcPts val="0"/>
              </a:spcAft>
              <a:buClr>
                <a:srgbClr val="000000"/>
              </a:buClr>
              <a:buSzPts val="2000"/>
              <a:buFont typeface="Arial"/>
              <a:buNone/>
            </a:pPr>
            <a:r>
              <a:rPr lang="en-US" sz="2000">
                <a:solidFill>
                  <a:srgbClr val="000000"/>
                </a:solidFill>
                <a:latin typeface="Arimo"/>
                <a:ea typeface="Arimo"/>
                <a:cs typeface="Arimo"/>
                <a:sym typeface="Arimo"/>
              </a:rPr>
              <a:t>Scalar Maps</a:t>
            </a:r>
            <a:endParaRPr/>
          </a:p>
        </p:txBody>
      </p:sp>
      <p:sp>
        <p:nvSpPr>
          <p:cNvPr id="387" name="Google Shape;387;p22"/>
          <p:cNvSpPr txBox="1"/>
          <p:nvPr/>
        </p:nvSpPr>
        <p:spPr>
          <a:xfrm>
            <a:off x="6781800" y="3946525"/>
            <a:ext cx="1676400" cy="703263"/>
          </a:xfrm>
          <a:prstGeom prst="rect">
            <a:avLst/>
          </a:prstGeom>
          <a:noFill/>
          <a:ln>
            <a:noFill/>
          </a:ln>
        </p:spPr>
        <p:txBody>
          <a:bodyPr spcFirstLastPara="1" wrap="square" lIns="90000" tIns="46800" rIns="90000" bIns="46800" anchor="t" anchorCtr="0">
            <a:spAutoFit/>
          </a:bodyPr>
          <a:lstStyle/>
          <a:p>
            <a:pPr marL="0" marR="0" lvl="0" indent="0" algn="ctr" rtl="0">
              <a:spcBef>
                <a:spcPts val="0"/>
              </a:spcBef>
              <a:spcAft>
                <a:spcPts val="0"/>
              </a:spcAft>
              <a:buClr>
                <a:srgbClr val="000000"/>
              </a:buClr>
              <a:buSzPts val="2000"/>
              <a:buFont typeface="Arial"/>
              <a:buNone/>
            </a:pPr>
            <a:r>
              <a:rPr lang="en-US" sz="2000">
                <a:solidFill>
                  <a:srgbClr val="000000"/>
                </a:solidFill>
                <a:latin typeface="Arimo"/>
                <a:ea typeface="Arimo"/>
                <a:cs typeface="Arimo"/>
                <a:sym typeface="Arimo"/>
              </a:rPr>
              <a:t>3D Visualization</a:t>
            </a:r>
            <a:endParaRPr/>
          </a:p>
        </p:txBody>
      </p:sp>
      <p:pic>
        <p:nvPicPr>
          <p:cNvPr id="388" name="Google Shape;388;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43200" y="2362200"/>
            <a:ext cx="1344613" cy="1371600"/>
          </a:xfrm>
          <a:prstGeom prst="rect">
            <a:avLst/>
          </a:prstGeom>
          <a:noFill/>
          <a:ln>
            <a:noFill/>
          </a:ln>
        </p:spPr>
      </p:pic>
      <p:pic>
        <p:nvPicPr>
          <p:cNvPr id="389" name="Google Shape;389;p2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30750" y="2362200"/>
            <a:ext cx="1365250" cy="1371600"/>
          </a:xfrm>
          <a:prstGeom prst="rect">
            <a:avLst/>
          </a:prstGeom>
          <a:noFill/>
          <a:ln>
            <a:noFill/>
          </a:ln>
        </p:spPr>
      </p:pic>
      <p:pic>
        <p:nvPicPr>
          <p:cNvPr id="390" name="Google Shape;390;p2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76300" y="2362200"/>
            <a:ext cx="1333500" cy="1371600"/>
          </a:xfrm>
          <a:prstGeom prst="rect">
            <a:avLst/>
          </a:prstGeom>
          <a:noFill/>
          <a:ln>
            <a:noFill/>
          </a:ln>
        </p:spPr>
      </p:pic>
      <p:grpSp>
        <p:nvGrpSpPr>
          <p:cNvPr id="391" name="Google Shape;391;p22"/>
          <p:cNvGrpSpPr/>
          <p:nvPr/>
        </p:nvGrpSpPr>
        <p:grpSpPr>
          <a:xfrm>
            <a:off x="6781800" y="2362200"/>
            <a:ext cx="1371601" cy="1371601"/>
            <a:chOff x="4272" y="1488"/>
            <a:chExt cx="864" cy="864"/>
          </a:xfrm>
        </p:grpSpPr>
        <p:sp>
          <p:nvSpPr>
            <p:cNvPr id="392" name="Google Shape;392;p22"/>
            <p:cNvSpPr/>
            <p:nvPr/>
          </p:nvSpPr>
          <p:spPr>
            <a:xfrm>
              <a:off x="4272" y="1488"/>
              <a:ext cx="864" cy="864"/>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93" name="Google Shape;393;p2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358" y="1536"/>
              <a:ext cx="687" cy="768"/>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3"/>
          <p:cNvSpPr txBox="1">
            <a:spLocks noGrp="1"/>
          </p:cNvSpPr>
          <p:nvPr>
            <p:ph type="title"/>
          </p:nvPr>
        </p:nvSpPr>
        <p:spPr>
          <a:xfrm>
            <a:off x="4572000" y="2209800"/>
            <a:ext cx="4572000" cy="2338388"/>
          </a:xfrm>
          <a:prstGeom prst="rect">
            <a:avLst/>
          </a:prstGeom>
          <a:solidFill>
            <a:srgbClr val="D9D9D9"/>
          </a:solid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sz="3959">
                <a:latin typeface="Arimo"/>
                <a:ea typeface="Arimo"/>
                <a:cs typeface="Arimo"/>
                <a:sym typeface="Arimo"/>
              </a:rPr>
              <a:t>Part 1: </a:t>
            </a:r>
            <a:br>
              <a:rPr lang="en-US" sz="3959">
                <a:latin typeface="Arimo"/>
                <a:ea typeface="Arimo"/>
                <a:cs typeface="Arimo"/>
                <a:sym typeface="Arimo"/>
              </a:rPr>
            </a:br>
            <a:r>
              <a:rPr lang="en-US" sz="3959">
                <a:latin typeface="Arimo"/>
                <a:ea typeface="Arimo"/>
                <a:cs typeface="Arimo"/>
                <a:sym typeface="Arimo"/>
              </a:rPr>
              <a:t>From DWI images to Tensors</a:t>
            </a:r>
            <a:endParaRPr/>
          </a:p>
        </p:txBody>
      </p:sp>
      <p:pic>
        <p:nvPicPr>
          <p:cNvPr id="399" name="Google Shape;399;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8150" y="1757363"/>
            <a:ext cx="3951288" cy="3406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235700" y="1357313"/>
            <a:ext cx="2249488" cy="1703387"/>
          </a:xfrm>
          <a:prstGeom prst="rect">
            <a:avLst/>
          </a:prstGeom>
          <a:noFill/>
          <a:ln>
            <a:noFill/>
          </a:ln>
        </p:spPr>
      </p:pic>
      <p:sp>
        <p:nvSpPr>
          <p:cNvPr id="405" name="Google Shape;405;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Understanding the DWI Dataset</a:t>
            </a:r>
            <a:endParaRPr/>
          </a:p>
        </p:txBody>
      </p:sp>
      <p:sp>
        <p:nvSpPr>
          <p:cNvPr id="406" name="Google Shape;406;p24"/>
          <p:cNvSpPr txBox="1">
            <a:spLocks noGrp="1"/>
          </p:cNvSpPr>
          <p:nvPr>
            <p:ph type="body" idx="1"/>
          </p:nvPr>
        </p:nvSpPr>
        <p:spPr>
          <a:xfrm>
            <a:off x="228600" y="4800600"/>
            <a:ext cx="8686800" cy="15557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US" sz="2400">
                <a:latin typeface="Arimo"/>
                <a:ea typeface="Arimo"/>
                <a:cs typeface="Arimo"/>
                <a:sym typeface="Arimo"/>
              </a:rPr>
              <a:t>The Diffusion Weighted Imaging (DWI) dataset is composed of 41 volumes acquired with 41 different diffusion-sensitizing gradient directions, and one baseline image acquired without diffusion weighting.</a:t>
            </a:r>
            <a:endParaRPr/>
          </a:p>
        </p:txBody>
      </p:sp>
      <p:sp>
        <p:nvSpPr>
          <p:cNvPr id="407" name="Google Shape;407;p24"/>
          <p:cNvSpPr txBox="1"/>
          <p:nvPr/>
        </p:nvSpPr>
        <p:spPr>
          <a:xfrm>
            <a:off x="4014788" y="2105025"/>
            <a:ext cx="62547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pic>
        <p:nvPicPr>
          <p:cNvPr id="408" name="Google Shape;408;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737225" y="1636713"/>
            <a:ext cx="2249488" cy="1703387"/>
          </a:xfrm>
          <a:prstGeom prst="rect">
            <a:avLst/>
          </a:prstGeom>
          <a:noFill/>
          <a:ln>
            <a:noFill/>
          </a:ln>
        </p:spPr>
      </p:pic>
      <p:pic>
        <p:nvPicPr>
          <p:cNvPr id="409" name="Google Shape;409;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221288" y="1928813"/>
            <a:ext cx="2249487" cy="1703387"/>
          </a:xfrm>
          <a:prstGeom prst="rect">
            <a:avLst/>
          </a:prstGeom>
          <a:noFill/>
          <a:ln>
            <a:noFill/>
          </a:ln>
        </p:spPr>
      </p:pic>
      <p:pic>
        <p:nvPicPr>
          <p:cNvPr id="410" name="Google Shape;410;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097338" y="2209800"/>
            <a:ext cx="2247900" cy="1703388"/>
          </a:xfrm>
          <a:prstGeom prst="rect">
            <a:avLst/>
          </a:prstGeom>
          <a:noFill/>
          <a:ln>
            <a:noFill/>
          </a:ln>
        </p:spPr>
      </p:pic>
      <p:pic>
        <p:nvPicPr>
          <p:cNvPr id="411" name="Google Shape;411;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75000" y="2489200"/>
            <a:ext cx="2249488" cy="1703388"/>
          </a:xfrm>
          <a:prstGeom prst="rect">
            <a:avLst/>
          </a:prstGeom>
          <a:noFill/>
          <a:ln>
            <a:noFill/>
          </a:ln>
        </p:spPr>
      </p:pic>
      <p:pic>
        <p:nvPicPr>
          <p:cNvPr id="412" name="Google Shape;412;p2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687513" y="2903538"/>
            <a:ext cx="2327275" cy="17287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75" y="1447800"/>
            <a:ext cx="9144000" cy="4952999"/>
          </a:xfrm>
          <a:prstGeom prst="rect">
            <a:avLst/>
          </a:prstGeom>
          <a:noFill/>
          <a:ln>
            <a:noFill/>
          </a:ln>
        </p:spPr>
      </p:pic>
      <p:sp>
        <p:nvSpPr>
          <p:cNvPr id="418" name="Google Shape;418;p25"/>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Loading the DWI Dataset</a:t>
            </a:r>
            <a:endParaRPr/>
          </a:p>
        </p:txBody>
      </p:sp>
      <p:cxnSp>
        <p:nvCxnSpPr>
          <p:cNvPr id="419" name="Google Shape;419;p25"/>
          <p:cNvCxnSpPr/>
          <p:nvPr/>
        </p:nvCxnSpPr>
        <p:spPr>
          <a:xfrm flipH="1">
            <a:off x="3886200" y="2564202"/>
            <a:ext cx="11624" cy="508861"/>
          </a:xfrm>
          <a:prstGeom prst="straightConnector1">
            <a:avLst/>
          </a:prstGeom>
          <a:noFill/>
          <a:ln w="57150" cap="flat" cmpd="sng">
            <a:solidFill>
              <a:srgbClr val="FF0000"/>
            </a:solidFill>
            <a:prstDash val="solid"/>
            <a:round/>
            <a:headEnd type="none" w="sm" len="sm"/>
            <a:tailEnd type="stealth" w="med" len="med"/>
          </a:ln>
        </p:spPr>
      </p:cxnSp>
      <p:sp>
        <p:nvSpPr>
          <p:cNvPr id="420" name="Google Shape;420;p25"/>
          <p:cNvSpPr txBox="1"/>
          <p:nvPr/>
        </p:nvSpPr>
        <p:spPr>
          <a:xfrm>
            <a:off x="1905000" y="1524000"/>
            <a:ext cx="37338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In your files archive, locate the file </a:t>
            </a:r>
            <a:r>
              <a:rPr lang="en-US" sz="2000" b="1">
                <a:solidFill>
                  <a:schemeClr val="dk1"/>
                </a:solidFill>
                <a:latin typeface="Arial"/>
                <a:ea typeface="Arial"/>
                <a:cs typeface="Arial"/>
                <a:sym typeface="Arial"/>
              </a:rPr>
              <a:t>dwi.nrrd </a:t>
            </a:r>
            <a:r>
              <a:rPr lang="en-US" sz="2000">
                <a:solidFill>
                  <a:schemeClr val="dk1"/>
                </a:solidFill>
                <a:latin typeface="Arial"/>
                <a:ea typeface="Arial"/>
                <a:cs typeface="Arial"/>
                <a:sym typeface="Arial"/>
              </a:rPr>
              <a:t>in the dataset folder for this tutorial</a:t>
            </a:r>
            <a:endParaRPr sz="2000" b="1">
              <a:solidFill>
                <a:schemeClr val="dk1"/>
              </a:solidFill>
              <a:latin typeface="Arial"/>
              <a:ea typeface="Arial"/>
              <a:cs typeface="Arial"/>
              <a:sym typeface="Arial"/>
            </a:endParaRPr>
          </a:p>
        </p:txBody>
      </p:sp>
      <p:sp>
        <p:nvSpPr>
          <p:cNvPr id="421" name="Google Shape;421;p25"/>
          <p:cNvSpPr txBox="1"/>
          <p:nvPr/>
        </p:nvSpPr>
        <p:spPr>
          <a:xfrm>
            <a:off x="3886200" y="4267200"/>
            <a:ext cx="37338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Drag and drop the file </a:t>
            </a:r>
            <a:r>
              <a:rPr lang="en-US" sz="2000" b="1">
                <a:solidFill>
                  <a:schemeClr val="dk1"/>
                </a:solidFill>
                <a:latin typeface="Arial"/>
                <a:ea typeface="Arial"/>
                <a:cs typeface="Arial"/>
                <a:sym typeface="Arial"/>
              </a:rPr>
              <a:t>dwi.nrrd </a:t>
            </a:r>
            <a:r>
              <a:rPr lang="en-US" sz="2000">
                <a:solidFill>
                  <a:schemeClr val="dk1"/>
                </a:solidFill>
                <a:latin typeface="Arial"/>
                <a:ea typeface="Arial"/>
                <a:cs typeface="Arial"/>
                <a:sym typeface="Arial"/>
              </a:rPr>
              <a:t>onto the viewer of the Slicer application</a:t>
            </a:r>
            <a:endParaRPr sz="2000" b="1">
              <a:solidFill>
                <a:schemeClr val="dk1"/>
              </a:solidFill>
              <a:latin typeface="Arial"/>
              <a:ea typeface="Arial"/>
              <a:cs typeface="Arial"/>
              <a:sym typeface="Arial"/>
            </a:endParaRPr>
          </a:p>
        </p:txBody>
      </p:sp>
      <p:cxnSp>
        <p:nvCxnSpPr>
          <p:cNvPr id="422" name="Google Shape;422;p25"/>
          <p:cNvCxnSpPr/>
          <p:nvPr/>
        </p:nvCxnSpPr>
        <p:spPr>
          <a:xfrm rot="10800000" flipH="1">
            <a:off x="4498975" y="2692063"/>
            <a:ext cx="2130425" cy="813137"/>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57300"/>
            <a:ext cx="9144000" cy="5143500"/>
          </a:xfrm>
          <a:prstGeom prst="rect">
            <a:avLst/>
          </a:prstGeom>
          <a:noFill/>
          <a:ln>
            <a:noFill/>
          </a:ln>
        </p:spPr>
      </p:pic>
      <p:sp>
        <p:nvSpPr>
          <p:cNvPr id="428" name="Google Shape;428;p26"/>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Loading the DWI Dataset</a:t>
            </a:r>
            <a:endParaRPr/>
          </a:p>
        </p:txBody>
      </p:sp>
      <p:cxnSp>
        <p:nvCxnSpPr>
          <p:cNvPr id="429" name="Google Shape;429;p26"/>
          <p:cNvCxnSpPr/>
          <p:nvPr/>
        </p:nvCxnSpPr>
        <p:spPr>
          <a:xfrm rot="10800000" flipH="1">
            <a:off x="5638800" y="4572000"/>
            <a:ext cx="1219200" cy="914400"/>
          </a:xfrm>
          <a:prstGeom prst="straightConnector1">
            <a:avLst/>
          </a:prstGeom>
          <a:noFill/>
          <a:ln w="57150" cap="flat" cmpd="sng">
            <a:solidFill>
              <a:srgbClr val="FF0000"/>
            </a:solidFill>
            <a:prstDash val="solid"/>
            <a:round/>
            <a:headEnd type="none" w="sm" len="sm"/>
            <a:tailEnd type="stealth" w="med" len="med"/>
          </a:ln>
        </p:spPr>
      </p:cxnSp>
      <p:sp>
        <p:nvSpPr>
          <p:cNvPr id="430" name="Google Shape;430;p26"/>
          <p:cNvSpPr txBox="1"/>
          <p:nvPr/>
        </p:nvSpPr>
        <p:spPr>
          <a:xfrm>
            <a:off x="1943100" y="5164138"/>
            <a:ext cx="37719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Exit the archive folders window, and click </a:t>
            </a:r>
            <a:r>
              <a:rPr lang="en-US" sz="2000" b="1">
                <a:solidFill>
                  <a:schemeClr val="dk1"/>
                </a:solidFill>
                <a:latin typeface="Arial"/>
                <a:ea typeface="Arial"/>
                <a:cs typeface="Arial"/>
                <a:sym typeface="Arial"/>
              </a:rPr>
              <a:t>OK </a:t>
            </a:r>
            <a:r>
              <a:rPr lang="en-US" sz="2000">
                <a:solidFill>
                  <a:schemeClr val="dk1"/>
                </a:solidFill>
                <a:latin typeface="Arial"/>
                <a:ea typeface="Arial"/>
                <a:cs typeface="Arial"/>
                <a:sym typeface="Arial"/>
              </a:rPr>
              <a:t>to load the dataset to Slicer</a:t>
            </a:r>
            <a:endParaRPr sz="2000" b="1">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7"/>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Loading the DWI Dataset</a:t>
            </a:r>
            <a:endParaRPr/>
          </a:p>
        </p:txBody>
      </p:sp>
      <p:sp>
        <p:nvSpPr>
          <p:cNvPr id="436" name="Google Shape;436;p27"/>
          <p:cNvSpPr txBox="1"/>
          <p:nvPr/>
        </p:nvSpPr>
        <p:spPr>
          <a:xfrm>
            <a:off x="4484227" y="2438400"/>
            <a:ext cx="2560637" cy="707886"/>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Slicer displays DWI volume of the brain</a:t>
            </a:r>
            <a:endParaRPr sz="2000">
              <a:solidFill>
                <a:schemeClr val="dk1"/>
              </a:solidFill>
              <a:latin typeface="Arial"/>
              <a:ea typeface="Arial"/>
              <a:cs typeface="Arial"/>
              <a:sym typeface="Arial"/>
            </a:endParaRPr>
          </a:p>
        </p:txBody>
      </p:sp>
      <p:pic>
        <p:nvPicPr>
          <p:cNvPr id="437" name="Google Shape;437;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37160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443" name="Google Shape;443;p28"/>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Loading the DWI Dataset</a:t>
            </a:r>
            <a:endParaRPr/>
          </a:p>
        </p:txBody>
      </p:sp>
      <p:sp>
        <p:nvSpPr>
          <p:cNvPr id="444" name="Google Shape;444;p28"/>
          <p:cNvSpPr txBox="1"/>
          <p:nvPr/>
        </p:nvSpPr>
        <p:spPr>
          <a:xfrm>
            <a:off x="3810000" y="1905000"/>
            <a:ext cx="2667000" cy="101600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 </a:t>
            </a:r>
            <a:r>
              <a:rPr lang="en-US" sz="2000">
                <a:solidFill>
                  <a:schemeClr val="dk1"/>
                </a:solidFill>
                <a:latin typeface="Arial"/>
                <a:ea typeface="Arial"/>
                <a:cs typeface="Arial"/>
                <a:sym typeface="Arial"/>
              </a:rPr>
              <a:t>menu and select the module </a:t>
            </a:r>
            <a:r>
              <a:rPr lang="en-US" sz="2000" b="1">
                <a:solidFill>
                  <a:schemeClr val="dk1"/>
                </a:solidFill>
                <a:latin typeface="Arial"/>
                <a:ea typeface="Arial"/>
                <a:cs typeface="Arial"/>
                <a:sym typeface="Arial"/>
              </a:rPr>
              <a:t>Volumes</a:t>
            </a:r>
            <a:endParaRPr/>
          </a:p>
        </p:txBody>
      </p:sp>
      <p:cxnSp>
        <p:nvCxnSpPr>
          <p:cNvPr id="445" name="Google Shape;445;p28"/>
          <p:cNvCxnSpPr/>
          <p:nvPr/>
        </p:nvCxnSpPr>
        <p:spPr>
          <a:xfrm flipH="1">
            <a:off x="2514600" y="2649995"/>
            <a:ext cx="1266986" cy="1007605"/>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451" name="Google Shape;451;p29"/>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Loading the DWI Dataset</a:t>
            </a:r>
            <a:endParaRPr/>
          </a:p>
        </p:txBody>
      </p:sp>
      <p:sp>
        <p:nvSpPr>
          <p:cNvPr id="452" name="Google Shape;452;p29"/>
          <p:cNvSpPr txBox="1"/>
          <p:nvPr/>
        </p:nvSpPr>
        <p:spPr>
          <a:xfrm>
            <a:off x="3810000" y="2089741"/>
            <a:ext cx="5227638" cy="167640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The baseline image corresponds to the DWI </a:t>
            </a:r>
            <a:r>
              <a:rPr lang="en-US" sz="2000" b="1">
                <a:solidFill>
                  <a:schemeClr val="dk1"/>
                </a:solidFill>
                <a:latin typeface="Arial"/>
                <a:ea typeface="Arial"/>
                <a:cs typeface="Arial"/>
                <a:sym typeface="Arial"/>
              </a:rPr>
              <a:t>Component #0</a:t>
            </a:r>
            <a:r>
              <a:rPr lang="en-US" sz="2000">
                <a:solidFill>
                  <a:schemeClr val="dk1"/>
                </a:solidFill>
                <a:latin typeface="Arial"/>
                <a:ea typeface="Arial"/>
                <a:cs typeface="Arial"/>
                <a:sym typeface="Arial"/>
              </a:rPr>
              <a:t>.</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a:t>
            </a:r>
            <a:r>
              <a:rPr lang="en-US" sz="2000" b="1">
                <a:solidFill>
                  <a:schemeClr val="dk1"/>
                </a:solidFill>
                <a:latin typeface="Arial"/>
                <a:ea typeface="Arial"/>
                <a:cs typeface="Arial"/>
                <a:sym typeface="Arial"/>
              </a:rPr>
              <a:t>DWI Component #10</a:t>
            </a:r>
            <a:r>
              <a:rPr lang="en-US" sz="2000">
                <a:solidFill>
                  <a:schemeClr val="dk1"/>
                </a:solidFill>
                <a:latin typeface="Arial"/>
                <a:ea typeface="Arial"/>
                <a:cs typeface="Arial"/>
                <a:sym typeface="Arial"/>
              </a:rPr>
              <a:t>, which corresponds to the 10</a:t>
            </a:r>
            <a:r>
              <a:rPr lang="en-US" sz="2000" baseline="30000">
                <a:solidFill>
                  <a:schemeClr val="dk1"/>
                </a:solidFill>
                <a:latin typeface="Arial"/>
                <a:ea typeface="Arial"/>
                <a:cs typeface="Arial"/>
                <a:sym typeface="Arial"/>
              </a:rPr>
              <a:t>th</a:t>
            </a:r>
            <a:r>
              <a:rPr lang="en-US" sz="2000">
                <a:solidFill>
                  <a:schemeClr val="dk1"/>
                </a:solidFill>
                <a:latin typeface="Arial"/>
                <a:ea typeface="Arial"/>
                <a:cs typeface="Arial"/>
                <a:sym typeface="Arial"/>
              </a:rPr>
              <a:t> diffusion sensitizing gradient</a:t>
            </a:r>
            <a:endParaRPr/>
          </a:p>
        </p:txBody>
      </p:sp>
      <p:sp>
        <p:nvSpPr>
          <p:cNvPr id="453" name="Google Shape;453;p29"/>
          <p:cNvSpPr/>
          <p:nvPr/>
        </p:nvSpPr>
        <p:spPr>
          <a:xfrm>
            <a:off x="0" y="2819400"/>
            <a:ext cx="3810000" cy="533400"/>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White Matter Exploration</a:t>
            </a:r>
            <a:endParaRPr/>
          </a:p>
        </p:txBody>
      </p:sp>
      <p:sp>
        <p:nvSpPr>
          <p:cNvPr id="67" name="Google Shape;67;p3"/>
          <p:cNvSpPr txBox="1">
            <a:spLocks noGrp="1"/>
          </p:cNvSpPr>
          <p:nvPr>
            <p:ph type="body" idx="1"/>
          </p:nvPr>
        </p:nvSpPr>
        <p:spPr>
          <a:xfrm>
            <a:off x="2819400" y="1936750"/>
            <a:ext cx="6096000" cy="294005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Font typeface="Arimo"/>
              <a:buNone/>
            </a:pPr>
            <a:r>
              <a:rPr lang="en-US">
                <a:latin typeface="Arimo"/>
                <a:ea typeface="Arimo"/>
                <a:cs typeface="Arimo"/>
                <a:sym typeface="Arimo"/>
              </a:rPr>
              <a:t>	Jules Joseph Dejerine (</a:t>
            </a:r>
            <a:r>
              <a:rPr lang="en-US" i="1">
                <a:latin typeface="Arimo"/>
                <a:ea typeface="Arimo"/>
                <a:cs typeface="Arimo"/>
                <a:sym typeface="Arimo"/>
              </a:rPr>
              <a:t>Anatomie des centres nerveux </a:t>
            </a:r>
            <a:r>
              <a:rPr lang="en-US">
                <a:latin typeface="Arimo"/>
                <a:ea typeface="Arimo"/>
                <a:cs typeface="Arimo"/>
                <a:sym typeface="Arimo"/>
              </a:rPr>
              <a:t>(Paris, 1890-1901): Atlas of Neuroanatomy based on myelin stained preparation</a:t>
            </a:r>
            <a:endParaRPr/>
          </a:p>
          <a:p>
            <a:pPr marL="342900" lvl="0" indent="-342900" algn="l" rtl="0">
              <a:spcBef>
                <a:spcPts val="640"/>
              </a:spcBef>
              <a:spcAft>
                <a:spcPts val="0"/>
              </a:spcAft>
              <a:buClr>
                <a:schemeClr val="dk1"/>
              </a:buClr>
              <a:buSzPts val="3200"/>
              <a:buFont typeface="Calibri"/>
              <a:buNone/>
            </a:pPr>
            <a:endParaRPr/>
          </a:p>
        </p:txBody>
      </p:sp>
      <p:pic>
        <p:nvPicPr>
          <p:cNvPr id="68" name="Google Shape;68;p3" descr="dejerine-microscope.gif"/>
          <p:cNvPicPr preferRelativeResize="0"/>
          <p:nvPr/>
        </p:nvPicPr>
        <p:blipFill rotWithShape="1">
          <a:blip r:embed="rId3">
            <a:alphaModFix/>
          </a:blip>
          <a:srcRect/>
          <a:stretch/>
        </p:blipFill>
        <p:spPr>
          <a:xfrm>
            <a:off x="152400" y="1905000"/>
            <a:ext cx="2701925" cy="2971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459" name="Google Shape;459;p30"/>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Loading the DWI Dataset</a:t>
            </a:r>
            <a:endParaRPr/>
          </a:p>
        </p:txBody>
      </p:sp>
      <p:sp>
        <p:nvSpPr>
          <p:cNvPr id="460" name="Google Shape;460;p30"/>
          <p:cNvSpPr txBox="1"/>
          <p:nvPr/>
        </p:nvSpPr>
        <p:spPr>
          <a:xfrm>
            <a:off x="3971333" y="2971800"/>
            <a:ext cx="4642442"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For image contrast adjustment, you may use the Manual W/L slider.</a:t>
            </a:r>
            <a:endParaRPr sz="2000">
              <a:solidFill>
                <a:schemeClr val="dk1"/>
              </a:solidFill>
              <a:latin typeface="Arial"/>
              <a:ea typeface="Arial"/>
              <a:cs typeface="Arial"/>
              <a:sym typeface="Arial"/>
            </a:endParaRPr>
          </a:p>
        </p:txBody>
      </p:sp>
      <p:sp>
        <p:nvSpPr>
          <p:cNvPr id="461" name="Google Shape;461;p30"/>
          <p:cNvSpPr/>
          <p:nvPr/>
        </p:nvSpPr>
        <p:spPr>
          <a:xfrm>
            <a:off x="0" y="4191000"/>
            <a:ext cx="3810000" cy="685800"/>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467" name="Google Shape;467;p31"/>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Loading the DWI Dataset</a:t>
            </a:r>
            <a:endParaRPr/>
          </a:p>
        </p:txBody>
      </p:sp>
      <p:cxnSp>
        <p:nvCxnSpPr>
          <p:cNvPr id="468" name="Google Shape;468;p31"/>
          <p:cNvCxnSpPr/>
          <p:nvPr/>
        </p:nvCxnSpPr>
        <p:spPr>
          <a:xfrm flipH="1">
            <a:off x="4114800" y="3228439"/>
            <a:ext cx="457200" cy="733961"/>
          </a:xfrm>
          <a:prstGeom prst="straightConnector1">
            <a:avLst/>
          </a:prstGeom>
          <a:noFill/>
          <a:ln w="57150" cap="flat" cmpd="sng">
            <a:solidFill>
              <a:srgbClr val="FF0000"/>
            </a:solidFill>
            <a:prstDash val="solid"/>
            <a:round/>
            <a:headEnd type="none" w="sm" len="sm"/>
            <a:tailEnd type="stealth" w="med" len="med"/>
          </a:ln>
        </p:spPr>
      </p:cxnSp>
      <p:sp>
        <p:nvSpPr>
          <p:cNvPr id="469" name="Google Shape;469;p31"/>
          <p:cNvSpPr txBox="1"/>
          <p:nvPr/>
        </p:nvSpPr>
        <p:spPr>
          <a:xfrm>
            <a:off x="4267200" y="1905000"/>
            <a:ext cx="3200400"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Position your mouse over the </a:t>
            </a:r>
            <a:r>
              <a:rPr lang="en-US" sz="2000" b="1">
                <a:solidFill>
                  <a:schemeClr val="dk1"/>
                </a:solidFill>
                <a:latin typeface="Arial"/>
                <a:ea typeface="Arial"/>
                <a:cs typeface="Arial"/>
                <a:sym typeface="Arial"/>
              </a:rPr>
              <a:t>pin icon</a:t>
            </a:r>
            <a:r>
              <a:rPr lang="en-US" sz="2000">
                <a:solidFill>
                  <a:schemeClr val="dk1"/>
                </a:solidFill>
                <a:latin typeface="Arial"/>
                <a:ea typeface="Arial"/>
                <a:cs typeface="Arial"/>
                <a:sym typeface="Arial"/>
              </a:rPr>
              <a:t>, then click on the </a:t>
            </a:r>
            <a:r>
              <a:rPr lang="en-US" sz="2000" b="1">
                <a:solidFill>
                  <a:schemeClr val="dk1"/>
                </a:solidFill>
                <a:latin typeface="Arial"/>
                <a:ea typeface="Arial"/>
                <a:cs typeface="Arial"/>
                <a:sym typeface="Arial"/>
              </a:rPr>
              <a:t>link icon </a:t>
            </a:r>
            <a:r>
              <a:rPr lang="en-US" sz="2000">
                <a:solidFill>
                  <a:schemeClr val="dk1"/>
                </a:solidFill>
                <a:latin typeface="Arial"/>
                <a:ea typeface="Arial"/>
                <a:cs typeface="Arial"/>
                <a:sym typeface="Arial"/>
              </a:rPr>
              <a:t>and the </a:t>
            </a:r>
            <a:r>
              <a:rPr lang="en-US" sz="2000" b="1">
                <a:solidFill>
                  <a:schemeClr val="dk1"/>
                </a:solidFill>
                <a:latin typeface="Arial"/>
                <a:ea typeface="Arial"/>
                <a:cs typeface="Arial"/>
                <a:sym typeface="Arial"/>
              </a:rPr>
              <a:t>fit image to window </a:t>
            </a:r>
            <a:r>
              <a:rPr lang="en-US" sz="2000">
                <a:solidFill>
                  <a:schemeClr val="dk1"/>
                </a:solidFill>
                <a:latin typeface="Arial"/>
                <a:ea typeface="Arial"/>
                <a:cs typeface="Arial"/>
                <a:sym typeface="Arial"/>
              </a:rPr>
              <a:t>icon</a:t>
            </a:r>
            <a:endParaRPr sz="2000" b="1">
              <a:solidFill>
                <a:schemeClr val="dk1"/>
              </a:solidFill>
              <a:latin typeface="Arial"/>
              <a:ea typeface="Arial"/>
              <a:cs typeface="Arial"/>
              <a:sym typeface="Arial"/>
            </a:endParaRPr>
          </a:p>
        </p:txBody>
      </p:sp>
      <p:cxnSp>
        <p:nvCxnSpPr>
          <p:cNvPr id="470" name="Google Shape;470;p31"/>
          <p:cNvCxnSpPr/>
          <p:nvPr/>
        </p:nvCxnSpPr>
        <p:spPr>
          <a:xfrm rot="10800000" flipH="1">
            <a:off x="2667000" y="4267200"/>
            <a:ext cx="1295400" cy="1039814"/>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476" name="Google Shape;476;p32"/>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Loading the DWI Dataset</a:t>
            </a:r>
            <a:endParaRPr/>
          </a:p>
        </p:txBody>
      </p:sp>
      <p:cxnSp>
        <p:nvCxnSpPr>
          <p:cNvPr id="477" name="Google Shape;477;p32"/>
          <p:cNvCxnSpPr/>
          <p:nvPr/>
        </p:nvCxnSpPr>
        <p:spPr>
          <a:xfrm flipH="1">
            <a:off x="5562600" y="3022967"/>
            <a:ext cx="1219200" cy="406033"/>
          </a:xfrm>
          <a:prstGeom prst="straightConnector1">
            <a:avLst/>
          </a:prstGeom>
          <a:noFill/>
          <a:ln w="57150" cap="flat" cmpd="sng">
            <a:solidFill>
              <a:srgbClr val="FF0000"/>
            </a:solidFill>
            <a:prstDash val="solid"/>
            <a:round/>
            <a:headEnd type="none" w="sm" len="sm"/>
            <a:tailEnd type="stealth" w="med" len="med"/>
          </a:ln>
        </p:spPr>
      </p:cxnSp>
      <p:sp>
        <p:nvSpPr>
          <p:cNvPr id="478" name="Google Shape;478;p32"/>
          <p:cNvSpPr txBox="1"/>
          <p:nvPr/>
        </p:nvSpPr>
        <p:spPr>
          <a:xfrm>
            <a:off x="6781800" y="2207359"/>
            <a:ext cx="2204884" cy="163121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Slicer layout menu and select the </a:t>
            </a:r>
            <a:r>
              <a:rPr lang="en-US" sz="2000" b="1">
                <a:solidFill>
                  <a:schemeClr val="dk1"/>
                </a:solidFill>
                <a:latin typeface="Arial"/>
                <a:ea typeface="Arial"/>
                <a:cs typeface="Arial"/>
                <a:sym typeface="Arial"/>
              </a:rPr>
              <a:t>Red slice only </a:t>
            </a:r>
            <a:r>
              <a:rPr lang="en-US" sz="2000">
                <a:solidFill>
                  <a:schemeClr val="dk1"/>
                </a:solidFill>
                <a:latin typeface="Arial"/>
                <a:ea typeface="Arial"/>
                <a:cs typeface="Arial"/>
                <a:sym typeface="Arial"/>
              </a:rPr>
              <a:t>layout</a:t>
            </a:r>
            <a:endParaRPr sz="2000" b="1">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484" name="Google Shape;484;p33"/>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Loading the DWI Dataset</a:t>
            </a:r>
            <a:endParaRPr/>
          </a:p>
        </p:txBody>
      </p:sp>
      <p:sp>
        <p:nvSpPr>
          <p:cNvPr id="485" name="Google Shape;485;p33"/>
          <p:cNvSpPr txBox="1"/>
          <p:nvPr/>
        </p:nvSpPr>
        <p:spPr>
          <a:xfrm>
            <a:off x="1905000" y="5334000"/>
            <a:ext cx="3581400" cy="707886"/>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Slicer displays only the Axial anatomical slice in the Viewer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491" name="Google Shape;491;p34"/>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Creating a brain mask</a:t>
            </a:r>
            <a:endParaRPr/>
          </a:p>
        </p:txBody>
      </p:sp>
      <p:sp>
        <p:nvSpPr>
          <p:cNvPr id="492" name="Google Shape;492;p34"/>
          <p:cNvSpPr txBox="1"/>
          <p:nvPr/>
        </p:nvSpPr>
        <p:spPr>
          <a:xfrm>
            <a:off x="3124200" y="2547505"/>
            <a:ext cx="43434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a:t>
            </a:r>
            <a:r>
              <a:rPr lang="en-US" sz="2000">
                <a:solidFill>
                  <a:schemeClr val="dk1"/>
                </a:solidFill>
                <a:latin typeface="Arial"/>
                <a:ea typeface="Arial"/>
                <a:cs typeface="Arial"/>
                <a:sym typeface="Arial"/>
              </a:rPr>
              <a:t> menu, then select </a:t>
            </a:r>
            <a:r>
              <a:rPr lang="en-US" sz="2000" b="1">
                <a:solidFill>
                  <a:schemeClr val="dk1"/>
                </a:solidFill>
                <a:latin typeface="Arial"/>
                <a:ea typeface="Arial"/>
                <a:cs typeface="Arial"/>
                <a:sym typeface="Arial"/>
              </a:rPr>
              <a:t>Diffusion</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Process</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Diffusion Brain Masking</a:t>
            </a:r>
            <a:endParaRPr/>
          </a:p>
        </p:txBody>
      </p:sp>
      <p:cxnSp>
        <p:nvCxnSpPr>
          <p:cNvPr id="493" name="Google Shape;493;p34"/>
          <p:cNvCxnSpPr/>
          <p:nvPr/>
        </p:nvCxnSpPr>
        <p:spPr>
          <a:xfrm flipH="1">
            <a:off x="4876800" y="3563168"/>
            <a:ext cx="190500" cy="1542232"/>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3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499" name="Google Shape;499;p35"/>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Creating a brain mask</a:t>
            </a:r>
            <a:endParaRPr/>
          </a:p>
        </p:txBody>
      </p:sp>
      <p:sp>
        <p:nvSpPr>
          <p:cNvPr id="500" name="Google Shape;500;p35"/>
          <p:cNvSpPr/>
          <p:nvPr/>
        </p:nvSpPr>
        <p:spPr>
          <a:xfrm>
            <a:off x="0" y="2819400"/>
            <a:ext cx="4267200" cy="628877"/>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1" name="Google Shape;501;p35"/>
          <p:cNvSpPr txBox="1"/>
          <p:nvPr/>
        </p:nvSpPr>
        <p:spPr>
          <a:xfrm>
            <a:off x="4419600" y="1981200"/>
            <a:ext cx="4495800" cy="273921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a:t>
            </a:r>
            <a:r>
              <a:rPr lang="en-US" sz="2000" b="1">
                <a:solidFill>
                  <a:schemeClr val="dk1"/>
                </a:solidFill>
                <a:latin typeface="Arial"/>
                <a:ea typeface="Arial"/>
                <a:cs typeface="Arial"/>
                <a:sym typeface="Arial"/>
              </a:rPr>
              <a:t>Input DWI volume </a:t>
            </a:r>
            <a:r>
              <a:rPr lang="en-US" sz="2000">
                <a:solidFill>
                  <a:schemeClr val="dk1"/>
                </a:solidFill>
                <a:latin typeface="Arial"/>
                <a:ea typeface="Arial"/>
                <a:cs typeface="Arial"/>
                <a:sym typeface="Arial"/>
              </a:rPr>
              <a:t>‘</a:t>
            </a:r>
            <a:r>
              <a:rPr lang="en-US" sz="2000" b="1">
                <a:solidFill>
                  <a:schemeClr val="dk1"/>
                </a:solidFill>
                <a:latin typeface="Arial"/>
                <a:ea typeface="Arial"/>
                <a:cs typeface="Arial"/>
                <a:sym typeface="Arial"/>
              </a:rPr>
              <a:t>dwi</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a:t>
            </a:r>
            <a:r>
              <a:rPr lang="en-US" sz="2000" b="1">
                <a:solidFill>
                  <a:schemeClr val="dk1"/>
                </a:solidFill>
                <a:latin typeface="Arial"/>
                <a:ea typeface="Arial"/>
                <a:cs typeface="Arial"/>
                <a:sym typeface="Arial"/>
              </a:rPr>
              <a:t>Output Baseline Volume </a:t>
            </a:r>
            <a:r>
              <a:rPr lang="en-US" sz="2000">
                <a:solidFill>
                  <a:schemeClr val="dk1"/>
                </a:solidFill>
                <a:latin typeface="Arial"/>
                <a:ea typeface="Arial"/>
                <a:cs typeface="Arial"/>
                <a:sym typeface="Arial"/>
              </a:rPr>
              <a:t>‘</a:t>
            </a:r>
            <a:r>
              <a:rPr lang="en-US" sz="2000" b="1">
                <a:solidFill>
                  <a:schemeClr val="dk1"/>
                </a:solidFill>
                <a:latin typeface="Arial"/>
                <a:ea typeface="Arial"/>
                <a:cs typeface="Arial"/>
                <a:sym typeface="Arial"/>
              </a:rPr>
              <a:t>Create new Volume as...</a:t>
            </a:r>
            <a:r>
              <a:rPr lang="en-US" sz="2000">
                <a:solidFill>
                  <a:schemeClr val="dk1"/>
                </a:solidFill>
                <a:latin typeface="Arial"/>
                <a:ea typeface="Arial"/>
                <a:cs typeface="Arial"/>
                <a:sym typeface="Arial"/>
              </a:rPr>
              <a:t>’, and name it ‘</a:t>
            </a:r>
            <a:r>
              <a:rPr lang="en-US" sz="2000" b="1">
                <a:solidFill>
                  <a:schemeClr val="dk1"/>
                </a:solidFill>
                <a:latin typeface="Arial"/>
                <a:ea typeface="Arial"/>
                <a:cs typeface="Arial"/>
                <a:sym typeface="Arial"/>
              </a:rPr>
              <a:t>baseline</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a:t>
            </a:r>
            <a:r>
              <a:rPr lang="en-US" sz="2000" b="1">
                <a:solidFill>
                  <a:schemeClr val="dk1"/>
                </a:solidFill>
                <a:latin typeface="Arial"/>
                <a:ea typeface="Arial"/>
                <a:cs typeface="Arial"/>
                <a:sym typeface="Arial"/>
              </a:rPr>
              <a:t>Output Diffusion Brain Mask </a:t>
            </a:r>
            <a:r>
              <a:rPr lang="en-US" sz="2000">
                <a:solidFill>
                  <a:schemeClr val="dk1"/>
                </a:solidFill>
                <a:latin typeface="Arial"/>
                <a:ea typeface="Arial"/>
                <a:cs typeface="Arial"/>
                <a:sym typeface="Arial"/>
              </a:rPr>
              <a:t>‘</a:t>
            </a:r>
            <a:r>
              <a:rPr lang="en-US" sz="2000" b="1">
                <a:solidFill>
                  <a:schemeClr val="dk1"/>
                </a:solidFill>
                <a:latin typeface="Arial"/>
                <a:ea typeface="Arial"/>
                <a:cs typeface="Arial"/>
                <a:sym typeface="Arial"/>
              </a:rPr>
              <a:t>Create new LabelMapVolume as...</a:t>
            </a:r>
            <a:r>
              <a:rPr lang="en-US" sz="2000">
                <a:solidFill>
                  <a:schemeClr val="dk1"/>
                </a:solidFill>
                <a:latin typeface="Arial"/>
                <a:ea typeface="Arial"/>
                <a:cs typeface="Arial"/>
                <a:sym typeface="Arial"/>
              </a:rPr>
              <a:t>’, and name it ‘</a:t>
            </a:r>
            <a:r>
              <a:rPr lang="en-US" sz="2000" b="1">
                <a:solidFill>
                  <a:schemeClr val="dk1"/>
                </a:solidFill>
                <a:latin typeface="Arial"/>
                <a:ea typeface="Arial"/>
                <a:cs typeface="Arial"/>
                <a:sym typeface="Arial"/>
              </a:rPr>
              <a:t>brain_mask</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-click on </a:t>
            </a:r>
            <a:r>
              <a:rPr lang="en-US" sz="2000" b="1">
                <a:solidFill>
                  <a:schemeClr val="dk1"/>
                </a:solidFill>
                <a:latin typeface="Arial"/>
                <a:ea typeface="Arial"/>
                <a:cs typeface="Arial"/>
                <a:sym typeface="Arial"/>
              </a:rPr>
              <a:t>Apply</a:t>
            </a:r>
            <a:r>
              <a:rPr lang="en-US" sz="2000">
                <a:solidFill>
                  <a:schemeClr val="dk1"/>
                </a:solidFill>
                <a:latin typeface="Arial"/>
                <a:ea typeface="Arial"/>
                <a:cs typeface="Arial"/>
                <a:sym typeface="Arial"/>
              </a:rPr>
              <a:t>. </a:t>
            </a:r>
            <a:endParaRPr/>
          </a:p>
        </p:txBody>
      </p:sp>
      <p:cxnSp>
        <p:nvCxnSpPr>
          <p:cNvPr id="502" name="Google Shape;502;p35"/>
          <p:cNvCxnSpPr/>
          <p:nvPr/>
        </p:nvCxnSpPr>
        <p:spPr>
          <a:xfrm rot="10800000">
            <a:off x="4290237" y="5274855"/>
            <a:ext cx="381000" cy="3048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508" name="Google Shape;508;p36"/>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Creating a brain mask</a:t>
            </a:r>
            <a:endParaRPr/>
          </a:p>
        </p:txBody>
      </p:sp>
      <p:sp>
        <p:nvSpPr>
          <p:cNvPr id="509" name="Google Shape;509;p36"/>
          <p:cNvSpPr txBox="1"/>
          <p:nvPr/>
        </p:nvSpPr>
        <p:spPr>
          <a:xfrm>
            <a:off x="1828800" y="3867150"/>
            <a:ext cx="3044825" cy="707886"/>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Slicer displays the edited brain mask</a:t>
            </a:r>
            <a:endParaRPr sz="20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3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515" name="Google Shape;515;p37"/>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Creating a brain mask</a:t>
            </a:r>
            <a:endParaRPr/>
          </a:p>
        </p:txBody>
      </p:sp>
      <p:sp>
        <p:nvSpPr>
          <p:cNvPr id="516" name="Google Shape;516;p37"/>
          <p:cNvSpPr txBox="1"/>
          <p:nvPr/>
        </p:nvSpPr>
        <p:spPr>
          <a:xfrm>
            <a:off x="2133600" y="3466547"/>
            <a:ext cx="2209800"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Change the label layer to </a:t>
            </a:r>
            <a:r>
              <a:rPr lang="en-US" sz="2000" b="1">
                <a:solidFill>
                  <a:schemeClr val="dk1"/>
                </a:solidFill>
                <a:latin typeface="Arial"/>
                <a:ea typeface="Arial"/>
                <a:cs typeface="Arial"/>
                <a:sym typeface="Arial"/>
              </a:rPr>
              <a:t>None</a:t>
            </a:r>
            <a:r>
              <a:rPr lang="en-US" sz="2000">
                <a:solidFill>
                  <a:schemeClr val="dk1"/>
                </a:solidFill>
                <a:latin typeface="Arial"/>
                <a:ea typeface="Arial"/>
                <a:cs typeface="Arial"/>
                <a:sym typeface="Arial"/>
              </a:rPr>
              <a:t> to make the mask invisible</a:t>
            </a:r>
            <a:endParaRPr sz="2000" b="1">
              <a:solidFill>
                <a:schemeClr val="dk1"/>
              </a:solidFill>
              <a:latin typeface="Arial"/>
              <a:ea typeface="Arial"/>
              <a:cs typeface="Arial"/>
              <a:sym typeface="Arial"/>
            </a:endParaRPr>
          </a:p>
        </p:txBody>
      </p:sp>
      <p:cxnSp>
        <p:nvCxnSpPr>
          <p:cNvPr id="517" name="Google Shape;517;p37"/>
          <p:cNvCxnSpPr/>
          <p:nvPr/>
        </p:nvCxnSpPr>
        <p:spPr>
          <a:xfrm rot="10800000" flipH="1">
            <a:off x="4114800" y="2438401"/>
            <a:ext cx="990600" cy="1027808"/>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3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177" y="1257300"/>
            <a:ext cx="9144000" cy="5143500"/>
          </a:xfrm>
          <a:prstGeom prst="rect">
            <a:avLst/>
          </a:prstGeom>
          <a:noFill/>
          <a:ln>
            <a:noFill/>
          </a:ln>
        </p:spPr>
      </p:pic>
      <p:sp>
        <p:nvSpPr>
          <p:cNvPr id="523" name="Google Shape;523;p38"/>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Estimating the tensor</a:t>
            </a:r>
            <a:endParaRPr/>
          </a:p>
        </p:txBody>
      </p:sp>
      <p:cxnSp>
        <p:nvCxnSpPr>
          <p:cNvPr id="524" name="Google Shape;524;p38"/>
          <p:cNvCxnSpPr/>
          <p:nvPr/>
        </p:nvCxnSpPr>
        <p:spPr>
          <a:xfrm flipH="1">
            <a:off x="5410200" y="3879175"/>
            <a:ext cx="838200" cy="1683425"/>
          </a:xfrm>
          <a:prstGeom prst="straightConnector1">
            <a:avLst/>
          </a:prstGeom>
          <a:noFill/>
          <a:ln w="57150" cap="flat" cmpd="sng">
            <a:solidFill>
              <a:srgbClr val="FF0000"/>
            </a:solidFill>
            <a:prstDash val="solid"/>
            <a:round/>
            <a:headEnd type="none" w="sm" len="sm"/>
            <a:tailEnd type="stealth" w="med" len="med"/>
          </a:ln>
        </p:spPr>
      </p:cxnSp>
      <p:sp>
        <p:nvSpPr>
          <p:cNvPr id="525" name="Google Shape;525;p38"/>
          <p:cNvSpPr txBox="1"/>
          <p:nvPr/>
        </p:nvSpPr>
        <p:spPr>
          <a:xfrm>
            <a:off x="4498975" y="2834015"/>
            <a:ext cx="39624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a:t>
            </a:r>
            <a:r>
              <a:rPr lang="en-US" sz="2000">
                <a:solidFill>
                  <a:schemeClr val="dk1"/>
                </a:solidFill>
                <a:latin typeface="Arial"/>
                <a:ea typeface="Arial"/>
                <a:cs typeface="Arial"/>
                <a:sym typeface="Arial"/>
              </a:rPr>
              <a:t> menu, then select </a:t>
            </a:r>
            <a:r>
              <a:rPr lang="en-US" sz="2000" b="1">
                <a:solidFill>
                  <a:schemeClr val="dk1"/>
                </a:solidFill>
                <a:latin typeface="Arial"/>
                <a:ea typeface="Arial"/>
                <a:cs typeface="Arial"/>
                <a:sym typeface="Arial"/>
              </a:rPr>
              <a:t>Diffusion</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Process</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Diffusion Tensor Estimation</a:t>
            </a:r>
            <a:endParaRPr sz="2000" b="1">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3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531" name="Google Shape;531;p39"/>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Estimating the tensor</a:t>
            </a:r>
            <a:endParaRPr/>
          </a:p>
        </p:txBody>
      </p:sp>
      <p:cxnSp>
        <p:nvCxnSpPr>
          <p:cNvPr id="532" name="Google Shape;532;p39"/>
          <p:cNvCxnSpPr/>
          <p:nvPr/>
        </p:nvCxnSpPr>
        <p:spPr>
          <a:xfrm rot="10800000" flipH="1">
            <a:off x="3942907" y="5257800"/>
            <a:ext cx="294968" cy="457200"/>
          </a:xfrm>
          <a:prstGeom prst="straightConnector1">
            <a:avLst/>
          </a:prstGeom>
          <a:noFill/>
          <a:ln w="57150" cap="flat" cmpd="sng">
            <a:solidFill>
              <a:srgbClr val="FF0000"/>
            </a:solidFill>
            <a:prstDash val="solid"/>
            <a:round/>
            <a:headEnd type="none" w="sm" len="sm"/>
            <a:tailEnd type="stealth" w="med" len="med"/>
          </a:ln>
        </p:spPr>
      </p:cxnSp>
      <p:sp>
        <p:nvSpPr>
          <p:cNvPr id="533" name="Google Shape;533;p39"/>
          <p:cNvSpPr txBox="1"/>
          <p:nvPr/>
        </p:nvSpPr>
        <p:spPr>
          <a:xfrm>
            <a:off x="4572000" y="1905000"/>
            <a:ext cx="4343400" cy="409342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-Set the </a:t>
            </a:r>
            <a:r>
              <a:rPr lang="en-US" sz="2000" b="1">
                <a:solidFill>
                  <a:schemeClr val="dk1"/>
                </a:solidFill>
                <a:latin typeface="Arial"/>
                <a:ea typeface="Arial"/>
                <a:cs typeface="Arial"/>
                <a:sym typeface="Arial"/>
              </a:rPr>
              <a:t>Input DWI volume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dwi</a:t>
            </a:r>
            <a:r>
              <a:rPr lang="en-US" sz="2000">
                <a:solidFill>
                  <a:schemeClr val="dk1"/>
                </a:solidFill>
                <a:latin typeface="Arial"/>
                <a:ea typeface="Arial"/>
                <a:cs typeface="Arial"/>
                <a:sym typeface="Arial"/>
              </a:rPr>
              <a:t>’</a:t>
            </a:r>
            <a:endParaRPr/>
          </a:p>
          <a:p>
            <a:pPr marL="0" marR="0" lvl="0" indent="0" algn="l" rtl="0">
              <a:spcBef>
                <a:spcPts val="400"/>
              </a:spcBef>
              <a:spcAft>
                <a:spcPts val="0"/>
              </a:spcAft>
              <a:buNone/>
            </a:pPr>
            <a:r>
              <a:rPr lang="en-US" sz="2000">
                <a:solidFill>
                  <a:schemeClr val="dk1"/>
                </a:solidFill>
                <a:latin typeface="Arial"/>
                <a:ea typeface="Arial"/>
                <a:cs typeface="Arial"/>
                <a:sym typeface="Arial"/>
              </a:rPr>
              <a:t>-Set the </a:t>
            </a:r>
            <a:r>
              <a:rPr lang="en-US" sz="2000" b="1">
                <a:solidFill>
                  <a:schemeClr val="dk1"/>
                </a:solidFill>
                <a:latin typeface="Arial"/>
                <a:ea typeface="Arial"/>
                <a:cs typeface="Arial"/>
                <a:sym typeface="Arial"/>
              </a:rPr>
              <a:t>Input Brain Mask</a:t>
            </a:r>
            <a:r>
              <a:rPr lang="en-US" sz="2000">
                <a:solidFill>
                  <a:schemeClr val="dk1"/>
                </a:solidFill>
                <a:latin typeface="Arial"/>
                <a:ea typeface="Arial"/>
                <a:cs typeface="Arial"/>
                <a:sym typeface="Arial"/>
              </a:rPr>
              <a:t> to ‘</a:t>
            </a:r>
            <a:r>
              <a:rPr lang="en-US" sz="2000" b="1">
                <a:solidFill>
                  <a:schemeClr val="dk1"/>
                </a:solidFill>
                <a:latin typeface="Arial"/>
                <a:ea typeface="Arial"/>
                <a:cs typeface="Arial"/>
                <a:sym typeface="Arial"/>
              </a:rPr>
              <a:t>brain_mask</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 Select </a:t>
            </a:r>
            <a:r>
              <a:rPr lang="en-US" sz="2000" b="1">
                <a:solidFill>
                  <a:schemeClr val="dk1"/>
                </a:solidFill>
                <a:latin typeface="Arial"/>
                <a:ea typeface="Arial"/>
                <a:cs typeface="Arial"/>
                <a:sym typeface="Arial"/>
              </a:rPr>
              <a:t>Output DTI Volume </a:t>
            </a:r>
            <a:r>
              <a:rPr lang="en-US" sz="2000">
                <a:solidFill>
                  <a:schemeClr val="dk1"/>
                </a:solidFill>
                <a:latin typeface="Arial"/>
                <a:ea typeface="Arial"/>
                <a:cs typeface="Arial"/>
                <a:sym typeface="Arial"/>
              </a:rPr>
              <a:t>‘</a:t>
            </a:r>
            <a:r>
              <a:rPr lang="en-US" sz="2000" b="1">
                <a:solidFill>
                  <a:schemeClr val="dk1"/>
                </a:solidFill>
                <a:latin typeface="Arial"/>
                <a:ea typeface="Arial"/>
                <a:cs typeface="Arial"/>
                <a:sym typeface="Arial"/>
              </a:rPr>
              <a:t>Create DiffusionTensorVolume as ...</a:t>
            </a:r>
            <a:r>
              <a:rPr lang="en-US" sz="2000">
                <a:solidFill>
                  <a:schemeClr val="dk1"/>
                </a:solidFill>
                <a:latin typeface="Arial"/>
                <a:ea typeface="Arial"/>
                <a:cs typeface="Arial"/>
                <a:sym typeface="Arial"/>
              </a:rPr>
              <a:t>’, and name it ‘</a:t>
            </a:r>
            <a:r>
              <a:rPr lang="en-US" sz="2000" b="1">
                <a:solidFill>
                  <a:schemeClr val="dk1"/>
                </a:solidFill>
                <a:latin typeface="Arial"/>
                <a:ea typeface="Arial"/>
                <a:cs typeface="Arial"/>
                <a:sym typeface="Arial"/>
              </a:rPr>
              <a:t>dti</a:t>
            </a:r>
            <a:r>
              <a:rPr lang="en-US" sz="2000">
                <a:solidFill>
                  <a:schemeClr val="dk1"/>
                </a:solidFill>
                <a:latin typeface="Arial"/>
                <a:ea typeface="Arial"/>
                <a:cs typeface="Arial"/>
                <a:sym typeface="Arial"/>
              </a:rPr>
              <a:t>’</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-Set </a:t>
            </a:r>
            <a:r>
              <a:rPr lang="en-US" sz="2000" b="1">
                <a:solidFill>
                  <a:schemeClr val="dk1"/>
                </a:solidFill>
                <a:latin typeface="Arial"/>
                <a:ea typeface="Arial"/>
                <a:cs typeface="Arial"/>
                <a:sym typeface="Arial"/>
              </a:rPr>
              <a:t>Output Baseline Volume</a:t>
            </a:r>
            <a:r>
              <a:rPr lang="en-US" sz="2000">
                <a:solidFill>
                  <a:schemeClr val="dk1"/>
                </a:solidFill>
                <a:latin typeface="Arial"/>
                <a:ea typeface="Arial"/>
                <a:cs typeface="Arial"/>
                <a:sym typeface="Arial"/>
              </a:rPr>
              <a:t> to ‘</a:t>
            </a:r>
            <a:r>
              <a:rPr lang="en-US" sz="2000" b="1">
                <a:solidFill>
                  <a:schemeClr val="dk1"/>
                </a:solidFill>
                <a:latin typeface="Arial"/>
                <a:ea typeface="Arial"/>
                <a:cs typeface="Arial"/>
                <a:sym typeface="Arial"/>
              </a:rPr>
              <a:t>baseline</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-Under ‘</a:t>
            </a:r>
            <a:r>
              <a:rPr lang="en-US" sz="2000" b="1">
                <a:solidFill>
                  <a:schemeClr val="dk1"/>
                </a:solidFill>
                <a:latin typeface="Arial"/>
                <a:ea typeface="Arial"/>
                <a:cs typeface="Arial"/>
                <a:sym typeface="Arial"/>
              </a:rPr>
              <a:t>Advanced Settings</a:t>
            </a:r>
            <a:r>
              <a:rPr lang="en-US" sz="2000">
                <a:solidFill>
                  <a:schemeClr val="dk1"/>
                </a:solidFill>
                <a:latin typeface="Arial"/>
                <a:ea typeface="Arial"/>
                <a:cs typeface="Arial"/>
                <a:sym typeface="Arial"/>
              </a:rPr>
              <a:t>’, set </a:t>
            </a:r>
            <a:r>
              <a:rPr lang="en-US" sz="2000" b="1">
                <a:solidFill>
                  <a:schemeClr val="dk1"/>
                </a:solidFill>
                <a:latin typeface="Arial"/>
                <a:ea typeface="Arial"/>
                <a:cs typeface="Arial"/>
                <a:sym typeface="Arial"/>
              </a:rPr>
              <a:t>Fitting Methods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WLS</a:t>
            </a:r>
            <a:r>
              <a:rPr lang="en-US" sz="2000">
                <a:solidFill>
                  <a:schemeClr val="dk1"/>
                </a:solidFill>
                <a:latin typeface="Arial"/>
                <a:ea typeface="Arial"/>
                <a:cs typeface="Arial"/>
                <a:sym typeface="Arial"/>
              </a:rPr>
              <a:t>’ (Weighted Least Squares) </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-Click on </a:t>
            </a:r>
            <a:r>
              <a:rPr lang="en-US" sz="2000" b="1">
                <a:solidFill>
                  <a:schemeClr val="dk1"/>
                </a:solidFill>
                <a:latin typeface="Arial"/>
                <a:ea typeface="Arial"/>
                <a:cs typeface="Arial"/>
                <a:sym typeface="Arial"/>
              </a:rPr>
              <a:t>Apply</a:t>
            </a:r>
            <a:r>
              <a:rPr lang="en-US" sz="2000">
                <a:solidFill>
                  <a:schemeClr val="dk1"/>
                </a:solidFill>
                <a:latin typeface="Arial"/>
                <a:ea typeface="Arial"/>
                <a:cs typeface="Arial"/>
                <a:sym typeface="Arial"/>
              </a:rPr>
              <a:t>. </a:t>
            </a:r>
            <a:endParaRPr/>
          </a:p>
        </p:txBody>
      </p:sp>
      <p:sp>
        <p:nvSpPr>
          <p:cNvPr id="534" name="Google Shape;534;p39"/>
          <p:cNvSpPr/>
          <p:nvPr/>
        </p:nvSpPr>
        <p:spPr>
          <a:xfrm>
            <a:off x="0" y="2718834"/>
            <a:ext cx="4398335" cy="1319766"/>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
          <p:cNvSpPr txBox="1">
            <a:spLocks noGrp="1"/>
          </p:cNvSpPr>
          <p:nvPr>
            <p:ph type="title"/>
          </p:nvPr>
        </p:nvSpPr>
        <p:spPr>
          <a:xfrm>
            <a:off x="1219200" y="3048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t>Diffusion Tensor Imaging (DTI)</a:t>
            </a:r>
            <a:endParaRPr/>
          </a:p>
        </p:txBody>
      </p:sp>
      <p:sp>
        <p:nvSpPr>
          <p:cNvPr id="74" name="Google Shape;74;p4"/>
          <p:cNvSpPr txBox="1">
            <a:spLocks noGrp="1"/>
          </p:cNvSpPr>
          <p:nvPr>
            <p:ph type="body" idx="1"/>
          </p:nvPr>
        </p:nvSpPr>
        <p:spPr>
          <a:xfrm>
            <a:off x="5227779" y="1600200"/>
            <a:ext cx="3632865" cy="42672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590"/>
              <a:buChar char="•"/>
            </a:pPr>
            <a:r>
              <a:rPr lang="en-US" sz="2590"/>
              <a:t>First non-invasive window on white matter anatomy </a:t>
            </a:r>
            <a:endParaRPr/>
          </a:p>
          <a:p>
            <a:pPr marL="342900" lvl="0" indent="-342900" algn="l" rtl="0">
              <a:lnSpc>
                <a:spcPct val="90000"/>
              </a:lnSpc>
              <a:spcBef>
                <a:spcPts val="518"/>
              </a:spcBef>
              <a:spcAft>
                <a:spcPts val="0"/>
              </a:spcAft>
              <a:buClr>
                <a:schemeClr val="dk1"/>
              </a:buClr>
              <a:buSzPts val="2590"/>
              <a:buChar char="•"/>
            </a:pPr>
            <a:r>
              <a:rPr lang="en-US" sz="2590"/>
              <a:t>Measurement of the motion of water molecules using MRI techniques.</a:t>
            </a:r>
            <a:endParaRPr/>
          </a:p>
          <a:p>
            <a:pPr marL="342900" lvl="0" indent="-342900" algn="l" rtl="0">
              <a:lnSpc>
                <a:spcPct val="90000"/>
              </a:lnSpc>
              <a:spcBef>
                <a:spcPts val="518"/>
              </a:spcBef>
              <a:spcAft>
                <a:spcPts val="0"/>
              </a:spcAft>
              <a:buClr>
                <a:schemeClr val="dk1"/>
              </a:buClr>
              <a:buSzPts val="2590"/>
              <a:buChar char="•"/>
            </a:pPr>
            <a:r>
              <a:rPr lang="en-US" sz="2590"/>
              <a:t>Three-dimensional reconstruction of the trajectory of white matter bundles</a:t>
            </a:r>
            <a:endParaRPr/>
          </a:p>
          <a:p>
            <a:pPr marL="342900" lvl="0" indent="-201930" algn="l" rtl="0">
              <a:lnSpc>
                <a:spcPct val="90000"/>
              </a:lnSpc>
              <a:spcBef>
                <a:spcPts val="444"/>
              </a:spcBef>
              <a:spcAft>
                <a:spcPts val="0"/>
              </a:spcAft>
              <a:buClr>
                <a:schemeClr val="dk1"/>
              </a:buClr>
              <a:buSzPts val="2220"/>
              <a:buNone/>
            </a:pPr>
            <a:endParaRPr sz="2220"/>
          </a:p>
          <a:p>
            <a:pPr marL="342900" lvl="0" indent="-201930" algn="l" rtl="0">
              <a:lnSpc>
                <a:spcPct val="90000"/>
              </a:lnSpc>
              <a:spcBef>
                <a:spcPts val="444"/>
              </a:spcBef>
              <a:spcAft>
                <a:spcPts val="0"/>
              </a:spcAft>
              <a:buClr>
                <a:schemeClr val="dk1"/>
              </a:buClr>
              <a:buSzPts val="2220"/>
              <a:buNone/>
            </a:pPr>
            <a:endParaRPr sz="2220"/>
          </a:p>
          <a:p>
            <a:pPr marL="342900" lvl="0" indent="-201930" algn="l" rtl="0">
              <a:lnSpc>
                <a:spcPct val="90000"/>
              </a:lnSpc>
              <a:spcBef>
                <a:spcPts val="444"/>
              </a:spcBef>
              <a:spcAft>
                <a:spcPts val="0"/>
              </a:spcAft>
              <a:buClr>
                <a:schemeClr val="dk1"/>
              </a:buClr>
              <a:buSzPts val="2220"/>
              <a:buNone/>
            </a:pPr>
            <a:endParaRPr sz="2220"/>
          </a:p>
          <a:p>
            <a:pPr marL="342900" lvl="0" indent="-201930" algn="l" rtl="0">
              <a:lnSpc>
                <a:spcPct val="90000"/>
              </a:lnSpc>
              <a:spcBef>
                <a:spcPts val="444"/>
              </a:spcBef>
              <a:spcAft>
                <a:spcPts val="0"/>
              </a:spcAft>
              <a:buClr>
                <a:schemeClr val="dk1"/>
              </a:buClr>
              <a:buSzPts val="2220"/>
              <a:buNone/>
            </a:pPr>
            <a:endParaRPr sz="2220"/>
          </a:p>
          <a:p>
            <a:pPr marL="342900" lvl="0" indent="-201930" algn="l" rtl="0">
              <a:lnSpc>
                <a:spcPct val="90000"/>
              </a:lnSpc>
              <a:spcBef>
                <a:spcPts val="444"/>
              </a:spcBef>
              <a:spcAft>
                <a:spcPts val="0"/>
              </a:spcAft>
              <a:buClr>
                <a:schemeClr val="dk1"/>
              </a:buClr>
              <a:buSzPts val="2220"/>
              <a:buNone/>
            </a:pPr>
            <a:endParaRPr sz="2220"/>
          </a:p>
        </p:txBody>
      </p:sp>
      <p:pic>
        <p:nvPicPr>
          <p:cNvPr id="75" name="Google Shape;75;p4" descr="Screen Shot 2013-09-08 at 4.28.12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65997" y="1668810"/>
            <a:ext cx="4103983" cy="443263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4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540" name="Google Shape;540;p40"/>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Estimating the tensor</a:t>
            </a:r>
            <a:endParaRPr/>
          </a:p>
        </p:txBody>
      </p:sp>
      <p:sp>
        <p:nvSpPr>
          <p:cNvPr id="541" name="Google Shape;541;p40"/>
          <p:cNvSpPr txBox="1"/>
          <p:nvPr/>
        </p:nvSpPr>
        <p:spPr>
          <a:xfrm>
            <a:off x="762000" y="3581400"/>
            <a:ext cx="3276600" cy="163121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Position your mouse over the </a:t>
            </a:r>
            <a:r>
              <a:rPr lang="en-US" sz="2000" b="1">
                <a:solidFill>
                  <a:schemeClr val="dk1"/>
                </a:solidFill>
                <a:latin typeface="Arial"/>
                <a:ea typeface="Arial"/>
                <a:cs typeface="Arial"/>
                <a:sym typeface="Arial"/>
              </a:rPr>
              <a:t>pin icon</a:t>
            </a:r>
            <a:r>
              <a:rPr lang="en-US" sz="2000">
                <a:solidFill>
                  <a:schemeClr val="dk1"/>
                </a:solidFill>
                <a:latin typeface="Arial"/>
                <a:ea typeface="Arial"/>
                <a:cs typeface="Arial"/>
                <a:sym typeface="Arial"/>
              </a:rPr>
              <a:t>, click on the </a:t>
            </a:r>
            <a:r>
              <a:rPr lang="en-US" sz="2000" b="1">
                <a:solidFill>
                  <a:schemeClr val="dk1"/>
                </a:solidFill>
                <a:latin typeface="Arial"/>
                <a:ea typeface="Arial"/>
                <a:cs typeface="Arial"/>
                <a:sym typeface="Arial"/>
              </a:rPr>
              <a:t>double arrow </a:t>
            </a:r>
            <a:r>
              <a:rPr lang="en-US" sz="2000">
                <a:solidFill>
                  <a:schemeClr val="dk1"/>
                </a:solidFill>
                <a:latin typeface="Arial"/>
                <a:ea typeface="Arial"/>
                <a:cs typeface="Arial"/>
                <a:sym typeface="Arial"/>
              </a:rPr>
              <a:t>and select the </a:t>
            </a:r>
            <a:r>
              <a:rPr lang="en-US" sz="2000" b="1">
                <a:solidFill>
                  <a:schemeClr val="dk1"/>
                </a:solidFill>
                <a:latin typeface="Arial"/>
                <a:ea typeface="Arial"/>
                <a:cs typeface="Arial"/>
                <a:sym typeface="Arial"/>
              </a:rPr>
              <a:t>dti</a:t>
            </a:r>
            <a:r>
              <a:rPr lang="en-US" sz="2000">
                <a:solidFill>
                  <a:schemeClr val="dk1"/>
                </a:solidFill>
                <a:latin typeface="Arial"/>
                <a:ea typeface="Arial"/>
                <a:cs typeface="Arial"/>
                <a:sym typeface="Arial"/>
              </a:rPr>
              <a:t> in the </a:t>
            </a:r>
            <a:r>
              <a:rPr lang="en-US" sz="2000" b="1">
                <a:solidFill>
                  <a:schemeClr val="dk1"/>
                </a:solidFill>
                <a:latin typeface="Arial"/>
                <a:ea typeface="Arial"/>
                <a:cs typeface="Arial"/>
                <a:sym typeface="Arial"/>
              </a:rPr>
              <a:t>B </a:t>
            </a:r>
            <a:r>
              <a:rPr lang="en-US" sz="2000">
                <a:solidFill>
                  <a:schemeClr val="dk1"/>
                </a:solidFill>
                <a:latin typeface="Arial"/>
                <a:ea typeface="Arial"/>
                <a:cs typeface="Arial"/>
                <a:sym typeface="Arial"/>
              </a:rPr>
              <a:t>field, set the </a:t>
            </a:r>
            <a:r>
              <a:rPr lang="en-US" sz="2000" b="1">
                <a:solidFill>
                  <a:schemeClr val="dk1"/>
                </a:solidFill>
                <a:latin typeface="Arial"/>
                <a:ea typeface="Arial"/>
                <a:cs typeface="Arial"/>
                <a:sym typeface="Arial"/>
              </a:rPr>
              <a:t>F</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L</a:t>
            </a:r>
            <a:r>
              <a:rPr lang="en-US" sz="2000">
                <a:solidFill>
                  <a:schemeClr val="dk1"/>
                </a:solidFill>
                <a:latin typeface="Arial"/>
                <a:ea typeface="Arial"/>
                <a:cs typeface="Arial"/>
                <a:sym typeface="Arial"/>
              </a:rPr>
              <a:t> to none.</a:t>
            </a:r>
            <a:endParaRPr/>
          </a:p>
        </p:txBody>
      </p:sp>
      <p:cxnSp>
        <p:nvCxnSpPr>
          <p:cNvPr id="542" name="Google Shape;542;p40"/>
          <p:cNvCxnSpPr/>
          <p:nvPr/>
        </p:nvCxnSpPr>
        <p:spPr>
          <a:xfrm rot="10800000" flipH="1">
            <a:off x="4038600" y="3048000"/>
            <a:ext cx="1143000" cy="11430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548" name="Google Shape;548;p41"/>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Exploring the DWI Dataset</a:t>
            </a:r>
            <a:endParaRPr/>
          </a:p>
        </p:txBody>
      </p:sp>
      <p:sp>
        <p:nvSpPr>
          <p:cNvPr id="549" name="Google Shape;549;p41"/>
          <p:cNvSpPr txBox="1"/>
          <p:nvPr/>
        </p:nvSpPr>
        <p:spPr>
          <a:xfrm>
            <a:off x="1143000" y="3352800"/>
            <a:ext cx="3581400" cy="2123658"/>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Slicer displays the DTI volume in color by orientation mode:</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Red: right-left</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Green: anterior-posterior</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Blue: inferior-superior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85800" y="1447800"/>
            <a:ext cx="2675947" cy="2820319"/>
          </a:xfrm>
          <a:prstGeom prst="rect">
            <a:avLst/>
          </a:prstGeom>
          <a:noFill/>
          <a:ln>
            <a:noFill/>
          </a:ln>
        </p:spPr>
      </p:pic>
      <p:sp>
        <p:nvSpPr>
          <p:cNvPr id="555" name="Google Shape;555;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Tensor Data</a:t>
            </a:r>
            <a:endParaRPr/>
          </a:p>
        </p:txBody>
      </p:sp>
      <p:grpSp>
        <p:nvGrpSpPr>
          <p:cNvPr id="556" name="Google Shape;556;p42"/>
          <p:cNvGrpSpPr/>
          <p:nvPr/>
        </p:nvGrpSpPr>
        <p:grpSpPr>
          <a:xfrm>
            <a:off x="4219575" y="3025775"/>
            <a:ext cx="3857626" cy="1927225"/>
            <a:chOff x="2658" y="1906"/>
            <a:chExt cx="2430" cy="1214"/>
          </a:xfrm>
        </p:grpSpPr>
        <p:sp>
          <p:nvSpPr>
            <p:cNvPr id="557" name="Google Shape;557;p42"/>
            <p:cNvSpPr/>
            <p:nvPr/>
          </p:nvSpPr>
          <p:spPr>
            <a:xfrm>
              <a:off x="3198" y="1906"/>
              <a:ext cx="1890" cy="121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8" name="Google Shape;558;p42"/>
            <p:cNvSpPr/>
            <p:nvPr/>
          </p:nvSpPr>
          <p:spPr>
            <a:xfrm>
              <a:off x="4756" y="2884"/>
              <a:ext cx="129" cy="15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1600"/>
                <a:buFont typeface="Arial"/>
                <a:buNone/>
              </a:pPr>
              <a:r>
                <a:rPr lang="en-US" sz="1600" i="1">
                  <a:solidFill>
                    <a:srgbClr val="000000"/>
                  </a:solidFill>
                  <a:latin typeface="Arial"/>
                  <a:ea typeface="Arial"/>
                  <a:cs typeface="Arial"/>
                  <a:sym typeface="Arial"/>
                </a:rPr>
                <a:t>zz</a:t>
              </a:r>
              <a:endParaRPr/>
            </a:p>
          </p:txBody>
        </p:sp>
        <p:sp>
          <p:nvSpPr>
            <p:cNvPr id="559" name="Google Shape;559;p42"/>
            <p:cNvSpPr/>
            <p:nvPr/>
          </p:nvSpPr>
          <p:spPr>
            <a:xfrm>
              <a:off x="4149" y="2884"/>
              <a:ext cx="129" cy="15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1600"/>
                <a:buFont typeface="Arial"/>
                <a:buNone/>
              </a:pPr>
              <a:r>
                <a:rPr lang="en-US" sz="1600" i="1">
                  <a:solidFill>
                    <a:srgbClr val="000000"/>
                  </a:solidFill>
                  <a:latin typeface="Arial"/>
                  <a:ea typeface="Arial"/>
                  <a:cs typeface="Arial"/>
                  <a:sym typeface="Arial"/>
                </a:rPr>
                <a:t>zy</a:t>
              </a:r>
              <a:endParaRPr/>
            </a:p>
          </p:txBody>
        </p:sp>
        <p:sp>
          <p:nvSpPr>
            <p:cNvPr id="560" name="Google Shape;560;p42"/>
            <p:cNvSpPr/>
            <p:nvPr/>
          </p:nvSpPr>
          <p:spPr>
            <a:xfrm>
              <a:off x="3539" y="2884"/>
              <a:ext cx="129" cy="15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1600"/>
                <a:buFont typeface="Arial"/>
                <a:buNone/>
              </a:pPr>
              <a:r>
                <a:rPr lang="en-US" sz="1600" i="1">
                  <a:solidFill>
                    <a:srgbClr val="000000"/>
                  </a:solidFill>
                  <a:latin typeface="Arial"/>
                  <a:ea typeface="Arial"/>
                  <a:cs typeface="Arial"/>
                  <a:sym typeface="Arial"/>
                </a:rPr>
                <a:t>zx</a:t>
              </a:r>
              <a:endParaRPr/>
            </a:p>
          </p:txBody>
        </p:sp>
        <p:sp>
          <p:nvSpPr>
            <p:cNvPr id="561" name="Google Shape;561;p42"/>
            <p:cNvSpPr/>
            <p:nvPr/>
          </p:nvSpPr>
          <p:spPr>
            <a:xfrm>
              <a:off x="4759" y="2507"/>
              <a:ext cx="129" cy="15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1600"/>
                <a:buFont typeface="Arial"/>
                <a:buNone/>
              </a:pPr>
              <a:r>
                <a:rPr lang="en-US" sz="1600" i="1">
                  <a:solidFill>
                    <a:srgbClr val="000000"/>
                  </a:solidFill>
                  <a:latin typeface="Arial"/>
                  <a:ea typeface="Arial"/>
                  <a:cs typeface="Arial"/>
                  <a:sym typeface="Arial"/>
                </a:rPr>
                <a:t>yz</a:t>
              </a:r>
              <a:endParaRPr/>
            </a:p>
          </p:txBody>
        </p:sp>
        <p:sp>
          <p:nvSpPr>
            <p:cNvPr id="562" name="Google Shape;562;p42"/>
            <p:cNvSpPr/>
            <p:nvPr/>
          </p:nvSpPr>
          <p:spPr>
            <a:xfrm>
              <a:off x="4151" y="2507"/>
              <a:ext cx="129" cy="15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1600"/>
                <a:buFont typeface="Arial"/>
                <a:buNone/>
              </a:pPr>
              <a:r>
                <a:rPr lang="en-US" sz="1600" i="1">
                  <a:solidFill>
                    <a:srgbClr val="000000"/>
                  </a:solidFill>
                  <a:latin typeface="Arial"/>
                  <a:ea typeface="Arial"/>
                  <a:cs typeface="Arial"/>
                  <a:sym typeface="Arial"/>
                </a:rPr>
                <a:t>yy</a:t>
              </a:r>
              <a:endParaRPr/>
            </a:p>
          </p:txBody>
        </p:sp>
        <p:sp>
          <p:nvSpPr>
            <p:cNvPr id="563" name="Google Shape;563;p42"/>
            <p:cNvSpPr/>
            <p:nvPr/>
          </p:nvSpPr>
          <p:spPr>
            <a:xfrm>
              <a:off x="3541" y="2507"/>
              <a:ext cx="129" cy="15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1600"/>
                <a:buFont typeface="Arial"/>
                <a:buNone/>
              </a:pPr>
              <a:r>
                <a:rPr lang="en-US" sz="1600" i="1">
                  <a:solidFill>
                    <a:srgbClr val="000000"/>
                  </a:solidFill>
                  <a:latin typeface="Arial"/>
                  <a:ea typeface="Arial"/>
                  <a:cs typeface="Arial"/>
                  <a:sym typeface="Arial"/>
                </a:rPr>
                <a:t>yx</a:t>
              </a:r>
              <a:endParaRPr/>
            </a:p>
          </p:txBody>
        </p:sp>
        <p:sp>
          <p:nvSpPr>
            <p:cNvPr id="564" name="Google Shape;564;p42"/>
            <p:cNvSpPr/>
            <p:nvPr/>
          </p:nvSpPr>
          <p:spPr>
            <a:xfrm>
              <a:off x="4756" y="2131"/>
              <a:ext cx="129" cy="15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1600"/>
                <a:buFont typeface="Arial"/>
                <a:buNone/>
              </a:pPr>
              <a:r>
                <a:rPr lang="en-US" sz="1600" i="1">
                  <a:solidFill>
                    <a:srgbClr val="000000"/>
                  </a:solidFill>
                  <a:latin typeface="Arial"/>
                  <a:ea typeface="Arial"/>
                  <a:cs typeface="Arial"/>
                  <a:sym typeface="Arial"/>
                </a:rPr>
                <a:t>xz</a:t>
              </a:r>
              <a:endParaRPr/>
            </a:p>
          </p:txBody>
        </p:sp>
        <p:sp>
          <p:nvSpPr>
            <p:cNvPr id="565" name="Google Shape;565;p42"/>
            <p:cNvSpPr/>
            <p:nvPr/>
          </p:nvSpPr>
          <p:spPr>
            <a:xfrm>
              <a:off x="4147" y="2131"/>
              <a:ext cx="129" cy="15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1600"/>
                <a:buFont typeface="Arial"/>
                <a:buNone/>
              </a:pPr>
              <a:r>
                <a:rPr lang="en-US" sz="1600" i="1">
                  <a:solidFill>
                    <a:srgbClr val="000000"/>
                  </a:solidFill>
                  <a:latin typeface="Arial"/>
                  <a:ea typeface="Arial"/>
                  <a:cs typeface="Arial"/>
                  <a:sym typeface="Arial"/>
                </a:rPr>
                <a:t>xy</a:t>
              </a:r>
              <a:endParaRPr/>
            </a:p>
          </p:txBody>
        </p:sp>
        <p:sp>
          <p:nvSpPr>
            <p:cNvPr id="566" name="Google Shape;566;p42"/>
            <p:cNvSpPr/>
            <p:nvPr/>
          </p:nvSpPr>
          <p:spPr>
            <a:xfrm>
              <a:off x="3538" y="2131"/>
              <a:ext cx="129" cy="15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1600"/>
                <a:buFont typeface="Arial"/>
                <a:buNone/>
              </a:pPr>
              <a:r>
                <a:rPr lang="en-US" sz="1600" i="1">
                  <a:solidFill>
                    <a:srgbClr val="000000"/>
                  </a:solidFill>
                  <a:latin typeface="Arial"/>
                  <a:ea typeface="Arial"/>
                  <a:cs typeface="Arial"/>
                  <a:sym typeface="Arial"/>
                </a:rPr>
                <a:t>xx</a:t>
              </a:r>
              <a:endParaRPr/>
            </a:p>
          </p:txBody>
        </p:sp>
        <p:sp>
          <p:nvSpPr>
            <p:cNvPr id="567" name="Google Shape;567;p42"/>
            <p:cNvSpPr/>
            <p:nvPr/>
          </p:nvSpPr>
          <p:spPr>
            <a:xfrm>
              <a:off x="4583" y="2730"/>
              <a:ext cx="162" cy="26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2800"/>
                <a:buFont typeface="Arial"/>
                <a:buNone/>
              </a:pPr>
              <a:r>
                <a:rPr lang="en-US" sz="2800" i="1">
                  <a:solidFill>
                    <a:srgbClr val="000000"/>
                  </a:solidFill>
                  <a:latin typeface="Arial"/>
                  <a:ea typeface="Arial"/>
                  <a:cs typeface="Arial"/>
                  <a:sym typeface="Arial"/>
                </a:rPr>
                <a:t>D</a:t>
              </a:r>
              <a:endParaRPr/>
            </a:p>
          </p:txBody>
        </p:sp>
        <p:sp>
          <p:nvSpPr>
            <p:cNvPr id="568" name="Google Shape;568;p42"/>
            <p:cNvSpPr/>
            <p:nvPr/>
          </p:nvSpPr>
          <p:spPr>
            <a:xfrm>
              <a:off x="3972" y="2730"/>
              <a:ext cx="162" cy="26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2800"/>
                <a:buFont typeface="Arial"/>
                <a:buNone/>
              </a:pPr>
              <a:r>
                <a:rPr lang="en-US" sz="2800" i="1">
                  <a:solidFill>
                    <a:srgbClr val="000000"/>
                  </a:solidFill>
                  <a:latin typeface="Arial"/>
                  <a:ea typeface="Arial"/>
                  <a:cs typeface="Arial"/>
                  <a:sym typeface="Arial"/>
                </a:rPr>
                <a:t>D</a:t>
              </a:r>
              <a:endParaRPr/>
            </a:p>
          </p:txBody>
        </p:sp>
        <p:sp>
          <p:nvSpPr>
            <p:cNvPr id="569" name="Google Shape;569;p42"/>
            <p:cNvSpPr/>
            <p:nvPr/>
          </p:nvSpPr>
          <p:spPr>
            <a:xfrm>
              <a:off x="3363" y="2730"/>
              <a:ext cx="162" cy="26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2800"/>
                <a:buFont typeface="Arial"/>
                <a:buNone/>
              </a:pPr>
              <a:r>
                <a:rPr lang="en-US" sz="2800" i="1">
                  <a:solidFill>
                    <a:srgbClr val="000000"/>
                  </a:solidFill>
                  <a:latin typeface="Arial"/>
                  <a:ea typeface="Arial"/>
                  <a:cs typeface="Arial"/>
                  <a:sym typeface="Arial"/>
                </a:rPr>
                <a:t>D</a:t>
              </a:r>
              <a:endParaRPr/>
            </a:p>
          </p:txBody>
        </p:sp>
        <p:sp>
          <p:nvSpPr>
            <p:cNvPr id="570" name="Google Shape;570;p42"/>
            <p:cNvSpPr/>
            <p:nvPr/>
          </p:nvSpPr>
          <p:spPr>
            <a:xfrm>
              <a:off x="4576" y="2352"/>
              <a:ext cx="162" cy="26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2800"/>
                <a:buFont typeface="Arial"/>
                <a:buNone/>
              </a:pPr>
              <a:r>
                <a:rPr lang="en-US" sz="2800" i="1">
                  <a:solidFill>
                    <a:srgbClr val="000000"/>
                  </a:solidFill>
                  <a:latin typeface="Arial"/>
                  <a:ea typeface="Arial"/>
                  <a:cs typeface="Arial"/>
                  <a:sym typeface="Arial"/>
                </a:rPr>
                <a:t>D</a:t>
              </a:r>
              <a:endParaRPr/>
            </a:p>
          </p:txBody>
        </p:sp>
        <p:sp>
          <p:nvSpPr>
            <p:cNvPr id="571" name="Google Shape;571;p42"/>
            <p:cNvSpPr/>
            <p:nvPr/>
          </p:nvSpPr>
          <p:spPr>
            <a:xfrm>
              <a:off x="3965" y="2352"/>
              <a:ext cx="162" cy="26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2800"/>
                <a:buFont typeface="Arial"/>
                <a:buNone/>
              </a:pPr>
              <a:r>
                <a:rPr lang="en-US" sz="2800" i="1">
                  <a:solidFill>
                    <a:srgbClr val="000000"/>
                  </a:solidFill>
                  <a:latin typeface="Arial"/>
                  <a:ea typeface="Arial"/>
                  <a:cs typeface="Arial"/>
                  <a:sym typeface="Arial"/>
                </a:rPr>
                <a:t>D</a:t>
              </a:r>
              <a:endParaRPr/>
            </a:p>
          </p:txBody>
        </p:sp>
        <p:sp>
          <p:nvSpPr>
            <p:cNvPr id="572" name="Google Shape;572;p42"/>
            <p:cNvSpPr/>
            <p:nvPr/>
          </p:nvSpPr>
          <p:spPr>
            <a:xfrm>
              <a:off x="3353" y="2352"/>
              <a:ext cx="162" cy="26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2800"/>
                <a:buFont typeface="Arial"/>
                <a:buNone/>
              </a:pPr>
              <a:r>
                <a:rPr lang="en-US" sz="2800" i="1">
                  <a:solidFill>
                    <a:srgbClr val="000000"/>
                  </a:solidFill>
                  <a:latin typeface="Arial"/>
                  <a:ea typeface="Arial"/>
                  <a:cs typeface="Arial"/>
                  <a:sym typeface="Arial"/>
                </a:rPr>
                <a:t>D</a:t>
              </a:r>
              <a:endParaRPr/>
            </a:p>
          </p:txBody>
        </p:sp>
        <p:sp>
          <p:nvSpPr>
            <p:cNvPr id="573" name="Google Shape;573;p42"/>
            <p:cNvSpPr/>
            <p:nvPr/>
          </p:nvSpPr>
          <p:spPr>
            <a:xfrm>
              <a:off x="4580" y="1975"/>
              <a:ext cx="162" cy="26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2800"/>
                <a:buFont typeface="Arial"/>
                <a:buNone/>
              </a:pPr>
              <a:r>
                <a:rPr lang="en-US" sz="2800" i="1">
                  <a:solidFill>
                    <a:srgbClr val="000000"/>
                  </a:solidFill>
                  <a:latin typeface="Arial"/>
                  <a:ea typeface="Arial"/>
                  <a:cs typeface="Arial"/>
                  <a:sym typeface="Arial"/>
                </a:rPr>
                <a:t>D</a:t>
              </a:r>
              <a:endParaRPr/>
            </a:p>
          </p:txBody>
        </p:sp>
        <p:sp>
          <p:nvSpPr>
            <p:cNvPr id="574" name="Google Shape;574;p42"/>
            <p:cNvSpPr/>
            <p:nvPr/>
          </p:nvSpPr>
          <p:spPr>
            <a:xfrm>
              <a:off x="3968" y="1975"/>
              <a:ext cx="162" cy="26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2800"/>
                <a:buFont typeface="Arial"/>
                <a:buNone/>
              </a:pPr>
              <a:r>
                <a:rPr lang="en-US" sz="2800" i="1">
                  <a:solidFill>
                    <a:srgbClr val="000000"/>
                  </a:solidFill>
                  <a:latin typeface="Arial"/>
                  <a:ea typeface="Arial"/>
                  <a:cs typeface="Arial"/>
                  <a:sym typeface="Arial"/>
                </a:rPr>
                <a:t>D</a:t>
              </a:r>
              <a:endParaRPr/>
            </a:p>
          </p:txBody>
        </p:sp>
        <p:sp>
          <p:nvSpPr>
            <p:cNvPr id="575" name="Google Shape;575;p42"/>
            <p:cNvSpPr/>
            <p:nvPr/>
          </p:nvSpPr>
          <p:spPr>
            <a:xfrm>
              <a:off x="3359" y="1975"/>
              <a:ext cx="162" cy="26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2800"/>
                <a:buFont typeface="Arial"/>
                <a:buNone/>
              </a:pPr>
              <a:r>
                <a:rPr lang="en-US" sz="2800" i="1">
                  <a:solidFill>
                    <a:srgbClr val="000000"/>
                  </a:solidFill>
                  <a:latin typeface="Arial"/>
                  <a:ea typeface="Arial"/>
                  <a:cs typeface="Arial"/>
                  <a:sym typeface="Arial"/>
                </a:rPr>
                <a:t>D</a:t>
              </a:r>
              <a:endParaRPr/>
            </a:p>
          </p:txBody>
        </p:sp>
        <p:grpSp>
          <p:nvGrpSpPr>
            <p:cNvPr id="576" name="Google Shape;576;p42"/>
            <p:cNvGrpSpPr/>
            <p:nvPr/>
          </p:nvGrpSpPr>
          <p:grpSpPr>
            <a:xfrm>
              <a:off x="3278" y="1906"/>
              <a:ext cx="119" cy="1165"/>
              <a:chOff x="3278" y="1906"/>
              <a:chExt cx="119" cy="1165"/>
            </a:xfrm>
          </p:grpSpPr>
          <p:cxnSp>
            <p:nvCxnSpPr>
              <p:cNvPr id="577" name="Google Shape;577;p42"/>
              <p:cNvCxnSpPr/>
              <p:nvPr/>
            </p:nvCxnSpPr>
            <p:spPr>
              <a:xfrm>
                <a:off x="3278" y="1906"/>
                <a:ext cx="1" cy="1164"/>
              </a:xfrm>
              <a:prstGeom prst="straightConnector1">
                <a:avLst/>
              </a:prstGeom>
              <a:noFill/>
              <a:ln w="57225" cap="flat" cmpd="sng">
                <a:solidFill>
                  <a:srgbClr val="000000"/>
                </a:solidFill>
                <a:prstDash val="solid"/>
                <a:miter lim="800000"/>
                <a:headEnd type="none" w="med" len="med"/>
                <a:tailEnd type="none" w="med" len="med"/>
              </a:ln>
            </p:spPr>
          </p:cxnSp>
          <p:cxnSp>
            <p:nvCxnSpPr>
              <p:cNvPr id="578" name="Google Shape;578;p42"/>
              <p:cNvCxnSpPr/>
              <p:nvPr/>
            </p:nvCxnSpPr>
            <p:spPr>
              <a:xfrm>
                <a:off x="3278" y="1906"/>
                <a:ext cx="119" cy="1"/>
              </a:xfrm>
              <a:prstGeom prst="straightConnector1">
                <a:avLst/>
              </a:prstGeom>
              <a:noFill/>
              <a:ln w="57225" cap="flat" cmpd="sng">
                <a:solidFill>
                  <a:srgbClr val="000000"/>
                </a:solidFill>
                <a:prstDash val="solid"/>
                <a:miter lim="800000"/>
                <a:headEnd type="none" w="med" len="med"/>
                <a:tailEnd type="none" w="med" len="med"/>
              </a:ln>
            </p:spPr>
          </p:cxnSp>
          <p:cxnSp>
            <p:nvCxnSpPr>
              <p:cNvPr id="579" name="Google Shape;579;p42"/>
              <p:cNvCxnSpPr/>
              <p:nvPr/>
            </p:nvCxnSpPr>
            <p:spPr>
              <a:xfrm>
                <a:off x="3278" y="3070"/>
                <a:ext cx="119" cy="1"/>
              </a:xfrm>
              <a:prstGeom prst="straightConnector1">
                <a:avLst/>
              </a:prstGeom>
              <a:noFill/>
              <a:ln w="57225" cap="flat" cmpd="sng">
                <a:solidFill>
                  <a:srgbClr val="000000"/>
                </a:solidFill>
                <a:prstDash val="solid"/>
                <a:miter lim="800000"/>
                <a:headEnd type="none" w="med" len="med"/>
                <a:tailEnd type="none" w="med" len="med"/>
              </a:ln>
            </p:spPr>
          </p:cxnSp>
        </p:grpSp>
        <p:grpSp>
          <p:nvGrpSpPr>
            <p:cNvPr id="580" name="Google Shape;580;p42"/>
            <p:cNvGrpSpPr/>
            <p:nvPr/>
          </p:nvGrpSpPr>
          <p:grpSpPr>
            <a:xfrm>
              <a:off x="4950" y="1906"/>
              <a:ext cx="120" cy="1165"/>
              <a:chOff x="4950" y="1906"/>
              <a:chExt cx="120" cy="1165"/>
            </a:xfrm>
          </p:grpSpPr>
          <p:cxnSp>
            <p:nvCxnSpPr>
              <p:cNvPr id="581" name="Google Shape;581;p42"/>
              <p:cNvCxnSpPr/>
              <p:nvPr/>
            </p:nvCxnSpPr>
            <p:spPr>
              <a:xfrm>
                <a:off x="5069" y="1906"/>
                <a:ext cx="1" cy="1164"/>
              </a:xfrm>
              <a:prstGeom prst="straightConnector1">
                <a:avLst/>
              </a:prstGeom>
              <a:noFill/>
              <a:ln w="57225" cap="flat" cmpd="sng">
                <a:solidFill>
                  <a:srgbClr val="000000"/>
                </a:solidFill>
                <a:prstDash val="solid"/>
                <a:miter lim="800000"/>
                <a:headEnd type="none" w="med" len="med"/>
                <a:tailEnd type="none" w="med" len="med"/>
              </a:ln>
            </p:spPr>
          </p:cxnSp>
          <p:cxnSp>
            <p:nvCxnSpPr>
              <p:cNvPr id="582" name="Google Shape;582;p42"/>
              <p:cNvCxnSpPr/>
              <p:nvPr/>
            </p:nvCxnSpPr>
            <p:spPr>
              <a:xfrm>
                <a:off x="4950" y="1906"/>
                <a:ext cx="119" cy="1"/>
              </a:xfrm>
              <a:prstGeom prst="straightConnector1">
                <a:avLst/>
              </a:prstGeom>
              <a:noFill/>
              <a:ln w="57225" cap="flat" cmpd="sng">
                <a:solidFill>
                  <a:srgbClr val="000000"/>
                </a:solidFill>
                <a:prstDash val="solid"/>
                <a:miter lim="800000"/>
                <a:headEnd type="none" w="med" len="med"/>
                <a:tailEnd type="none" w="med" len="med"/>
              </a:ln>
            </p:spPr>
          </p:cxnSp>
          <p:cxnSp>
            <p:nvCxnSpPr>
              <p:cNvPr id="583" name="Google Shape;583;p42"/>
              <p:cNvCxnSpPr/>
              <p:nvPr/>
            </p:nvCxnSpPr>
            <p:spPr>
              <a:xfrm>
                <a:off x="4950" y="3070"/>
                <a:ext cx="119" cy="1"/>
              </a:xfrm>
              <a:prstGeom prst="straightConnector1">
                <a:avLst/>
              </a:prstGeom>
              <a:noFill/>
              <a:ln w="57225" cap="flat" cmpd="sng">
                <a:solidFill>
                  <a:srgbClr val="000000"/>
                </a:solidFill>
                <a:prstDash val="solid"/>
                <a:miter lim="800000"/>
                <a:headEnd type="none" w="med" len="med"/>
                <a:tailEnd type="none" w="med" len="med"/>
              </a:ln>
            </p:spPr>
          </p:cxnSp>
        </p:grpSp>
        <p:sp>
          <p:nvSpPr>
            <p:cNvPr id="584" name="Google Shape;584;p42"/>
            <p:cNvSpPr txBox="1"/>
            <p:nvPr/>
          </p:nvSpPr>
          <p:spPr>
            <a:xfrm>
              <a:off x="2658" y="2345"/>
              <a:ext cx="558" cy="232"/>
            </a:xfrm>
            <a:prstGeom prst="rect">
              <a:avLst/>
            </a:prstGeom>
            <a:noFill/>
            <a:ln>
              <a:noFill/>
            </a:ln>
          </p:spPr>
          <p:txBody>
            <a:bodyPr spcFirstLastPara="1" wrap="square" lIns="90000" tIns="46800" rIns="90000" bIns="46800" anchor="t" anchorCtr="0">
              <a:spAutoFit/>
            </a:bodyPr>
            <a:lstStyle/>
            <a:p>
              <a:pPr marL="0" marR="0" lvl="0" indent="0" algn="r" rtl="0">
                <a:spcBef>
                  <a:spcPts val="0"/>
                </a:spcBef>
                <a:spcAft>
                  <a:spcPts val="0"/>
                </a:spcAft>
                <a:buClr>
                  <a:srgbClr val="000000"/>
                </a:buClr>
                <a:buSzPts val="1800"/>
                <a:buFont typeface="Arial Black"/>
                <a:buNone/>
              </a:pPr>
              <a:r>
                <a:rPr lang="en-US" sz="1800" b="1" u="sng">
                  <a:solidFill>
                    <a:srgbClr val="000000"/>
                  </a:solidFill>
                  <a:latin typeface="Arial Black"/>
                  <a:ea typeface="Arial Black"/>
                  <a:cs typeface="Arial Black"/>
                  <a:sym typeface="Arial Black"/>
                </a:rPr>
                <a:t>D</a:t>
              </a:r>
              <a:r>
                <a:rPr lang="en-US" sz="1800">
                  <a:solidFill>
                    <a:srgbClr val="000000"/>
                  </a:solidFill>
                  <a:latin typeface="Arial"/>
                  <a:ea typeface="Arial"/>
                  <a:cs typeface="Arial"/>
                  <a:sym typeface="Arial"/>
                </a:rPr>
                <a:t>=</a:t>
              </a:r>
              <a:endParaRPr/>
            </a:p>
          </p:txBody>
        </p:sp>
      </p:grpSp>
      <p:pic>
        <p:nvPicPr>
          <p:cNvPr id="585" name="Google Shape;585;p4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700713" y="1504950"/>
            <a:ext cx="2330450" cy="720725"/>
          </a:xfrm>
          <a:prstGeom prst="rect">
            <a:avLst/>
          </a:prstGeom>
          <a:noFill/>
          <a:ln>
            <a:noFill/>
          </a:ln>
        </p:spPr>
      </p:pic>
      <p:sp>
        <p:nvSpPr>
          <p:cNvPr id="586" name="Google Shape;586;p42"/>
          <p:cNvSpPr txBox="1"/>
          <p:nvPr/>
        </p:nvSpPr>
        <p:spPr>
          <a:xfrm>
            <a:off x="5076825" y="2238375"/>
            <a:ext cx="35829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mo"/>
                <a:ea typeface="Arimo"/>
                <a:cs typeface="Arimo"/>
                <a:sym typeface="Arimo"/>
              </a:rPr>
              <a:t>Stejskal-Tanner equation (1965)</a:t>
            </a:r>
            <a:endParaRPr/>
          </a:p>
        </p:txBody>
      </p:sp>
      <p:sp>
        <p:nvSpPr>
          <p:cNvPr id="587" name="Google Shape;587;p42"/>
          <p:cNvSpPr/>
          <p:nvPr/>
        </p:nvSpPr>
        <p:spPr>
          <a:xfrm>
            <a:off x="695324" y="5494338"/>
            <a:ext cx="82200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mo"/>
                <a:ea typeface="Arimo"/>
                <a:cs typeface="Arimo"/>
                <a:sym typeface="Arimo"/>
              </a:rPr>
              <a:t>The diffusion tensor </a:t>
            </a:r>
            <a:r>
              <a:rPr lang="en-US" sz="2000" u="sng">
                <a:solidFill>
                  <a:schemeClr val="dk1"/>
                </a:solidFill>
                <a:latin typeface="Arimo"/>
                <a:ea typeface="Arimo"/>
                <a:cs typeface="Arimo"/>
                <a:sym typeface="Arimo"/>
              </a:rPr>
              <a:t>D</a:t>
            </a:r>
            <a:r>
              <a:rPr lang="en-US" sz="2000">
                <a:solidFill>
                  <a:schemeClr val="dk1"/>
                </a:solidFill>
                <a:latin typeface="Arimo"/>
                <a:ea typeface="Arimo"/>
                <a:cs typeface="Arimo"/>
                <a:sym typeface="Arimo"/>
              </a:rPr>
              <a:t> in the voxel (I,J,K) is a 3x3 symmetric matrix. </a:t>
            </a:r>
            <a:endParaRPr/>
          </a:p>
        </p:txBody>
      </p:sp>
      <p:cxnSp>
        <p:nvCxnSpPr>
          <p:cNvPr id="588" name="Google Shape;588;p42"/>
          <p:cNvCxnSpPr/>
          <p:nvPr/>
        </p:nvCxnSpPr>
        <p:spPr>
          <a:xfrm>
            <a:off x="2362200" y="2895600"/>
            <a:ext cx="2133600" cy="914401"/>
          </a:xfrm>
          <a:prstGeom prst="straightConnector1">
            <a:avLst/>
          </a:prstGeom>
          <a:noFill/>
          <a:ln w="38150" cap="flat" cmpd="sng">
            <a:solidFill>
              <a:srgbClr val="FF3300"/>
            </a:solidFill>
            <a:prstDash val="solid"/>
            <a:miter lim="800000"/>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Tensor</a:t>
            </a:r>
            <a:endParaRPr/>
          </a:p>
        </p:txBody>
      </p:sp>
      <p:sp>
        <p:nvSpPr>
          <p:cNvPr id="594" name="Google Shape;594;p43"/>
          <p:cNvSpPr/>
          <p:nvPr/>
        </p:nvSpPr>
        <p:spPr>
          <a:xfrm>
            <a:off x="457200" y="3352800"/>
            <a:ext cx="3957638" cy="32316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Arimo"/>
                <a:ea typeface="Arimo"/>
                <a:cs typeface="Arimo"/>
                <a:sym typeface="Arimo"/>
              </a:rPr>
              <a:t>Scalar maps can be derived from the rotationally invariant eigenvalues λ1, λ2, λ3  to characterize the size and shape of the diffusion tensor.</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p:txBody>
      </p:sp>
      <p:grpSp>
        <p:nvGrpSpPr>
          <p:cNvPr id="595" name="Google Shape;595;p43"/>
          <p:cNvGrpSpPr/>
          <p:nvPr/>
        </p:nvGrpSpPr>
        <p:grpSpPr>
          <a:xfrm rot="-834749">
            <a:off x="4583113" y="3213100"/>
            <a:ext cx="3429000" cy="1066800"/>
            <a:chOff x="2016" y="1200"/>
            <a:chExt cx="2160" cy="672"/>
          </a:xfrm>
        </p:grpSpPr>
        <p:sp>
          <p:nvSpPr>
            <p:cNvPr id="596" name="Google Shape;596;p43"/>
            <p:cNvSpPr/>
            <p:nvPr/>
          </p:nvSpPr>
          <p:spPr>
            <a:xfrm>
              <a:off x="2016" y="1200"/>
              <a:ext cx="2160" cy="672"/>
            </a:xfrm>
            <a:prstGeom prst="ellipse">
              <a:avLst/>
            </a:prstGeom>
            <a:gradFill>
              <a:gsLst>
                <a:gs pos="0">
                  <a:srgbClr val="00B8FF">
                    <a:alpha val="10980"/>
                  </a:srgbClr>
                </a:gs>
                <a:gs pos="100000">
                  <a:srgbClr val="86DDFF">
                    <a:alpha val="78823"/>
                  </a:srgbClr>
                </a:gs>
              </a:gsLst>
              <a:lin ang="5400000" scaled="0"/>
            </a:gra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7" name="Google Shape;597;p43"/>
            <p:cNvSpPr/>
            <p:nvPr/>
          </p:nvSpPr>
          <p:spPr>
            <a:xfrm rot="-5400000">
              <a:off x="2742" y="1368"/>
              <a:ext cx="672" cy="336"/>
            </a:xfrm>
            <a:prstGeom prst="ellipse">
              <a:avLst/>
            </a:prstGeom>
            <a:gradFill>
              <a:gsLst>
                <a:gs pos="0">
                  <a:srgbClr val="00B8FF"/>
                </a:gs>
                <a:gs pos="100000">
                  <a:srgbClr val="AEE8FF"/>
                </a:gs>
              </a:gsLst>
              <a:lin ang="2700000" scaled="0"/>
            </a:gra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598" name="Google Shape;598;p43"/>
            <p:cNvCxnSpPr/>
            <p:nvPr/>
          </p:nvCxnSpPr>
          <p:spPr>
            <a:xfrm>
              <a:off x="2016" y="1536"/>
              <a:ext cx="2160" cy="0"/>
            </a:xfrm>
            <a:prstGeom prst="straightConnector1">
              <a:avLst/>
            </a:prstGeom>
            <a:noFill/>
            <a:ln w="38100" cap="flat" cmpd="sng">
              <a:solidFill>
                <a:schemeClr val="dk1"/>
              </a:solidFill>
              <a:prstDash val="solid"/>
              <a:round/>
              <a:headEnd type="triangle" w="med" len="med"/>
              <a:tailEnd type="triangle" w="med" len="med"/>
            </a:ln>
          </p:spPr>
        </p:cxnSp>
        <p:cxnSp>
          <p:nvCxnSpPr>
            <p:cNvPr id="599" name="Google Shape;599;p43"/>
            <p:cNvCxnSpPr/>
            <p:nvPr/>
          </p:nvCxnSpPr>
          <p:spPr>
            <a:xfrm rot="10800000">
              <a:off x="3072" y="1200"/>
              <a:ext cx="0" cy="672"/>
            </a:xfrm>
            <a:prstGeom prst="straightConnector1">
              <a:avLst/>
            </a:prstGeom>
            <a:noFill/>
            <a:ln w="38100" cap="flat" cmpd="sng">
              <a:solidFill>
                <a:schemeClr val="dk1"/>
              </a:solidFill>
              <a:prstDash val="solid"/>
              <a:round/>
              <a:headEnd type="triangle" w="med" len="med"/>
              <a:tailEnd type="triangle" w="med" len="med"/>
            </a:ln>
          </p:spPr>
        </p:cxnSp>
        <p:cxnSp>
          <p:nvCxnSpPr>
            <p:cNvPr id="600" name="Google Shape;600;p43"/>
            <p:cNvCxnSpPr/>
            <p:nvPr/>
          </p:nvCxnSpPr>
          <p:spPr>
            <a:xfrm flipH="1">
              <a:off x="2928" y="1392"/>
              <a:ext cx="288" cy="288"/>
            </a:xfrm>
            <a:prstGeom prst="straightConnector1">
              <a:avLst/>
            </a:prstGeom>
            <a:noFill/>
            <a:ln w="38100" cap="flat" cmpd="sng">
              <a:solidFill>
                <a:schemeClr val="dk1"/>
              </a:solidFill>
              <a:prstDash val="solid"/>
              <a:round/>
              <a:headEnd type="triangle" w="med" len="med"/>
              <a:tailEnd type="triangle" w="med" len="med"/>
            </a:ln>
          </p:spPr>
        </p:cxnSp>
        <p:sp>
          <p:nvSpPr>
            <p:cNvPr id="601" name="Google Shape;601;p43"/>
            <p:cNvSpPr txBox="1"/>
            <p:nvPr/>
          </p:nvSpPr>
          <p:spPr>
            <a:xfrm>
              <a:off x="3552" y="1296"/>
              <a:ext cx="336"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λ1</a:t>
              </a:r>
              <a:endParaRPr/>
            </a:p>
          </p:txBody>
        </p:sp>
        <p:sp>
          <p:nvSpPr>
            <p:cNvPr id="602" name="Google Shape;602;p43"/>
            <p:cNvSpPr txBox="1"/>
            <p:nvPr/>
          </p:nvSpPr>
          <p:spPr>
            <a:xfrm>
              <a:off x="2640" y="1574"/>
              <a:ext cx="336"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λ2</a:t>
              </a:r>
              <a:endParaRPr/>
            </a:p>
          </p:txBody>
        </p:sp>
        <p:sp>
          <p:nvSpPr>
            <p:cNvPr id="603" name="Google Shape;603;p43"/>
            <p:cNvSpPr txBox="1"/>
            <p:nvPr/>
          </p:nvSpPr>
          <p:spPr>
            <a:xfrm>
              <a:off x="2688" y="1200"/>
              <a:ext cx="432"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λ3</a:t>
              </a:r>
              <a:endParaRPr/>
            </a:p>
          </p:txBody>
        </p:sp>
      </p:grpSp>
      <p:sp>
        <p:nvSpPr>
          <p:cNvPr id="604" name="Google Shape;604;p43"/>
          <p:cNvSpPr txBox="1"/>
          <p:nvPr/>
        </p:nvSpPr>
        <p:spPr>
          <a:xfrm>
            <a:off x="471488" y="1449388"/>
            <a:ext cx="8305800" cy="19389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Arimo"/>
                <a:ea typeface="Arimo"/>
                <a:cs typeface="Arimo"/>
                <a:sym typeface="Arimo"/>
              </a:rPr>
              <a:t>The diffusion tensor </a:t>
            </a:r>
            <a:r>
              <a:rPr lang="en-US" sz="2400" u="sng">
                <a:solidFill>
                  <a:schemeClr val="dk1"/>
                </a:solidFill>
                <a:latin typeface="Arimo"/>
                <a:ea typeface="Arimo"/>
                <a:cs typeface="Arimo"/>
                <a:sym typeface="Arimo"/>
              </a:rPr>
              <a:t>D</a:t>
            </a:r>
            <a:r>
              <a:rPr lang="en-US" sz="2400">
                <a:solidFill>
                  <a:schemeClr val="dk1"/>
                </a:solidFill>
                <a:latin typeface="Arimo"/>
                <a:ea typeface="Arimo"/>
                <a:cs typeface="Arimo"/>
                <a:sym typeface="Arimo"/>
              </a:rPr>
              <a:t> in each voxel can be visualized as a diffusion ellipsoid, with the eigenvectors indicating the directions of the principal axes, and the ellipsoidal proportional to the square root of the eigenvalues defining the</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Tensor Shape</a:t>
            </a:r>
            <a:endParaRPr/>
          </a:p>
        </p:txBody>
      </p:sp>
      <p:sp>
        <p:nvSpPr>
          <p:cNvPr id="610" name="Google Shape;610;p44"/>
          <p:cNvSpPr/>
          <p:nvPr/>
        </p:nvSpPr>
        <p:spPr>
          <a:xfrm>
            <a:off x="6672263" y="2892425"/>
            <a:ext cx="1843087" cy="736600"/>
          </a:xfrm>
          <a:prstGeom prst="can">
            <a:avLst>
              <a:gd name="adj" fmla="val 50000"/>
            </a:avLst>
          </a:prstGeom>
          <a:gradFill>
            <a:gsLst>
              <a:gs pos="0">
                <a:srgbClr val="9BC1FF"/>
              </a:gs>
              <a:gs pos="100000">
                <a:srgbClr val="3F80CD"/>
              </a:gs>
            </a:gsLst>
            <a:lin ang="5400000" scaled="0"/>
          </a:gradFill>
          <a:ln w="9525" cap="flat" cmpd="sng">
            <a:solidFill>
              <a:srgbClr val="4A7EBB"/>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1" name="Google Shape;611;p44"/>
          <p:cNvSpPr/>
          <p:nvPr/>
        </p:nvSpPr>
        <p:spPr>
          <a:xfrm>
            <a:off x="855663" y="2490788"/>
            <a:ext cx="1406525" cy="1384300"/>
          </a:xfrm>
          <a:prstGeom prst="ellipse">
            <a:avLst/>
          </a:prstGeom>
          <a:gradFill>
            <a:gsLst>
              <a:gs pos="0">
                <a:srgbClr val="9BC1FF"/>
              </a:gs>
              <a:gs pos="100000">
                <a:srgbClr val="3F80CD"/>
              </a:gs>
            </a:gsLst>
            <a:lin ang="5400000" scaled="0"/>
          </a:gradFill>
          <a:ln w="9525" cap="flat" cmpd="sng">
            <a:solidFill>
              <a:srgbClr val="4A7EBB"/>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2" name="Google Shape;612;p44"/>
          <p:cNvSpPr/>
          <p:nvPr/>
        </p:nvSpPr>
        <p:spPr>
          <a:xfrm rot="-1710465">
            <a:off x="3327400" y="3057525"/>
            <a:ext cx="2535238" cy="508000"/>
          </a:xfrm>
          <a:prstGeom prst="ellipse">
            <a:avLst/>
          </a:prstGeom>
          <a:gradFill>
            <a:gsLst>
              <a:gs pos="0">
                <a:srgbClr val="9BC1FF"/>
              </a:gs>
              <a:gs pos="100000">
                <a:srgbClr val="3F80CD"/>
              </a:gs>
            </a:gsLst>
            <a:lin ang="5400000" scaled="0"/>
          </a:gradFill>
          <a:ln w="9525" cap="flat" cmpd="sng">
            <a:solidFill>
              <a:srgbClr val="4A7EBB"/>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3" name="Google Shape;613;p44"/>
          <p:cNvSpPr txBox="1"/>
          <p:nvPr/>
        </p:nvSpPr>
        <p:spPr>
          <a:xfrm>
            <a:off x="3505200" y="4451350"/>
            <a:ext cx="2100263" cy="4000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mo"/>
                <a:ea typeface="Arimo"/>
                <a:cs typeface="Arimo"/>
                <a:sym typeface="Arimo"/>
              </a:rPr>
              <a:t>λ1&gt;&gt; λ2, λ3</a:t>
            </a:r>
            <a:endParaRPr/>
          </a:p>
        </p:txBody>
      </p:sp>
      <p:sp>
        <p:nvSpPr>
          <p:cNvPr id="614" name="Google Shape;614;p44"/>
          <p:cNvSpPr txBox="1"/>
          <p:nvPr/>
        </p:nvSpPr>
        <p:spPr>
          <a:xfrm>
            <a:off x="609600" y="4451350"/>
            <a:ext cx="2100263" cy="4000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mo"/>
                <a:ea typeface="Arimo"/>
                <a:cs typeface="Arimo"/>
                <a:sym typeface="Arimo"/>
              </a:rPr>
              <a:t>λ1= λ2= λ3</a:t>
            </a:r>
            <a:endParaRPr/>
          </a:p>
        </p:txBody>
      </p:sp>
      <p:sp>
        <p:nvSpPr>
          <p:cNvPr id="615" name="Google Shape;615;p44"/>
          <p:cNvSpPr txBox="1"/>
          <p:nvPr/>
        </p:nvSpPr>
        <p:spPr>
          <a:xfrm>
            <a:off x="6586538" y="4432300"/>
            <a:ext cx="2100262" cy="4000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mo"/>
                <a:ea typeface="Arimo"/>
                <a:cs typeface="Arimo"/>
                <a:sym typeface="Arimo"/>
              </a:rPr>
              <a:t>λ1~λ2&gt;&gt; λ3</a:t>
            </a:r>
            <a:endParaRPr/>
          </a:p>
        </p:txBody>
      </p:sp>
      <p:sp>
        <p:nvSpPr>
          <p:cNvPr id="616" name="Google Shape;616;p44"/>
          <p:cNvSpPr txBox="1"/>
          <p:nvPr/>
        </p:nvSpPr>
        <p:spPr>
          <a:xfrm>
            <a:off x="3763963" y="5260975"/>
            <a:ext cx="4826000" cy="8318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Arimo"/>
                <a:ea typeface="Arimo"/>
                <a:cs typeface="Arimo"/>
                <a:sym typeface="Arimo"/>
              </a:rPr>
              <a:t>Anisotropic media</a:t>
            </a:r>
            <a:endParaRPr/>
          </a:p>
          <a:p>
            <a:pPr marL="0" marR="0" lvl="0" indent="0" algn="ctr" rtl="0">
              <a:spcBef>
                <a:spcPts val="0"/>
              </a:spcBef>
              <a:spcAft>
                <a:spcPts val="0"/>
              </a:spcAft>
              <a:buNone/>
            </a:pPr>
            <a:r>
              <a:rPr lang="en-US" sz="2400">
                <a:solidFill>
                  <a:schemeClr val="dk1"/>
                </a:solidFill>
                <a:latin typeface="Arimo"/>
                <a:ea typeface="Arimo"/>
                <a:cs typeface="Arimo"/>
                <a:sym typeface="Arimo"/>
              </a:rPr>
              <a:t>(white matter)</a:t>
            </a:r>
            <a:endParaRPr/>
          </a:p>
        </p:txBody>
      </p:sp>
      <p:sp>
        <p:nvSpPr>
          <p:cNvPr id="617" name="Google Shape;617;p44"/>
          <p:cNvSpPr txBox="1"/>
          <p:nvPr/>
        </p:nvSpPr>
        <p:spPr>
          <a:xfrm>
            <a:off x="79375" y="5267325"/>
            <a:ext cx="2914650" cy="1200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Arimo"/>
                <a:ea typeface="Arimo"/>
                <a:cs typeface="Arimo"/>
                <a:sym typeface="Arimo"/>
              </a:rPr>
              <a:t>Isotropic media</a:t>
            </a:r>
            <a:endParaRPr/>
          </a:p>
          <a:p>
            <a:pPr marL="0" marR="0" lvl="0" indent="0" algn="ctr" rtl="0">
              <a:spcBef>
                <a:spcPts val="0"/>
              </a:spcBef>
              <a:spcAft>
                <a:spcPts val="0"/>
              </a:spcAft>
              <a:buNone/>
            </a:pPr>
            <a:r>
              <a:rPr lang="en-US" sz="2400">
                <a:solidFill>
                  <a:schemeClr val="dk1"/>
                </a:solidFill>
                <a:latin typeface="Arimo"/>
                <a:ea typeface="Arimo"/>
                <a:cs typeface="Arimo"/>
                <a:sym typeface="Arimo"/>
              </a:rPr>
              <a:t>(Cerebrospinal Fluid, gray matter)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623" name="Google Shape;623;p45"/>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Exploring the DWI Dataset</a:t>
            </a:r>
            <a:endParaRPr/>
          </a:p>
        </p:txBody>
      </p:sp>
      <p:cxnSp>
        <p:nvCxnSpPr>
          <p:cNvPr id="624" name="Google Shape;624;p45"/>
          <p:cNvCxnSpPr/>
          <p:nvPr/>
        </p:nvCxnSpPr>
        <p:spPr>
          <a:xfrm rot="10800000" flipH="1">
            <a:off x="3048000" y="3581400"/>
            <a:ext cx="1371600" cy="1932445"/>
          </a:xfrm>
          <a:prstGeom prst="straightConnector1">
            <a:avLst/>
          </a:prstGeom>
          <a:noFill/>
          <a:ln w="57150" cap="flat" cmpd="sng">
            <a:solidFill>
              <a:srgbClr val="FF0000"/>
            </a:solidFill>
            <a:prstDash val="solid"/>
            <a:round/>
            <a:headEnd type="none" w="sm" len="sm"/>
            <a:tailEnd type="stealth" w="med" len="med"/>
          </a:ln>
        </p:spPr>
      </p:cxnSp>
      <p:sp>
        <p:nvSpPr>
          <p:cNvPr id="625" name="Google Shape;625;p45"/>
          <p:cNvSpPr txBox="1"/>
          <p:nvPr/>
        </p:nvSpPr>
        <p:spPr>
          <a:xfrm>
            <a:off x="1981200" y="4953000"/>
            <a:ext cx="3946525"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Slicer layout menu and select the </a:t>
            </a:r>
            <a:r>
              <a:rPr lang="en-US" sz="2000" b="1">
                <a:solidFill>
                  <a:schemeClr val="dk1"/>
                </a:solidFill>
                <a:latin typeface="Arial"/>
                <a:ea typeface="Arial"/>
                <a:cs typeface="Arial"/>
                <a:sym typeface="Arial"/>
              </a:rPr>
              <a:t>Yellow slice only </a:t>
            </a:r>
            <a:r>
              <a:rPr lang="en-US" sz="2000">
                <a:solidFill>
                  <a:schemeClr val="dk1"/>
                </a:solidFill>
                <a:latin typeface="Arial"/>
                <a:ea typeface="Arial"/>
                <a:cs typeface="Arial"/>
                <a:sym typeface="Arial"/>
              </a:rPr>
              <a:t>layout.</a:t>
            </a:r>
            <a:endParaRPr sz="2000" b="1">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Corpus Callosum</a:t>
            </a:r>
            <a:endParaRPr/>
          </a:p>
        </p:txBody>
      </p:sp>
      <p:pic>
        <p:nvPicPr>
          <p:cNvPr id="631" name="Google Shape;631;p46"/>
          <p:cNvPicPr preferRelativeResize="0"/>
          <p:nvPr/>
        </p:nvPicPr>
        <p:blipFill rotWithShape="1">
          <a:blip r:embed="rId3">
            <a:alphaModFix/>
          </a:blip>
          <a:srcRect/>
          <a:stretch/>
        </p:blipFill>
        <p:spPr>
          <a:xfrm>
            <a:off x="457200" y="1844675"/>
            <a:ext cx="4794250" cy="4203700"/>
          </a:xfrm>
          <a:prstGeom prst="rect">
            <a:avLst/>
          </a:prstGeom>
          <a:noFill/>
          <a:ln>
            <a:noFill/>
          </a:ln>
        </p:spPr>
      </p:pic>
      <p:sp>
        <p:nvSpPr>
          <p:cNvPr id="632" name="Google Shape;632;p46"/>
          <p:cNvSpPr txBox="1"/>
          <p:nvPr/>
        </p:nvSpPr>
        <p:spPr>
          <a:xfrm>
            <a:off x="5407025" y="1914525"/>
            <a:ext cx="3279775"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mo"/>
                <a:ea typeface="Arimo"/>
                <a:cs typeface="Arimo"/>
                <a:sym typeface="Arimo"/>
              </a:rPr>
              <a:t>The corpus callosum is a broad thick bundle of dense myelinated fibers that connect the left and right hemisphere. It is the largest white matter structure in the brain</a:t>
            </a:r>
            <a:endParaRPr sz="1800">
              <a:solidFill>
                <a:schemeClr val="dk1"/>
              </a:solidFill>
              <a:latin typeface="Arimo"/>
              <a:ea typeface="Arimo"/>
              <a:cs typeface="Arimo"/>
              <a:sym typeface="Arimo"/>
            </a:endParaRPr>
          </a:p>
        </p:txBody>
      </p:sp>
      <p:sp>
        <p:nvSpPr>
          <p:cNvPr id="633" name="Google Shape;633;p46"/>
          <p:cNvSpPr txBox="1"/>
          <p:nvPr/>
        </p:nvSpPr>
        <p:spPr>
          <a:xfrm>
            <a:off x="311150" y="6064250"/>
            <a:ext cx="33464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mo"/>
                <a:ea typeface="Arimo"/>
                <a:cs typeface="Arimo"/>
                <a:sym typeface="Arimo"/>
              </a:rPr>
              <a:t>Image from Gray’s Anatomy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4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639" name="Google Shape;639;p47"/>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Corpus Callosum</a:t>
            </a:r>
            <a:endParaRPr/>
          </a:p>
        </p:txBody>
      </p:sp>
      <p:cxnSp>
        <p:nvCxnSpPr>
          <p:cNvPr id="640" name="Google Shape;640;p47"/>
          <p:cNvCxnSpPr/>
          <p:nvPr/>
        </p:nvCxnSpPr>
        <p:spPr>
          <a:xfrm>
            <a:off x="4724400" y="3022660"/>
            <a:ext cx="1143000" cy="711140"/>
          </a:xfrm>
          <a:prstGeom prst="straightConnector1">
            <a:avLst/>
          </a:prstGeom>
          <a:noFill/>
          <a:ln w="57150" cap="flat" cmpd="sng">
            <a:solidFill>
              <a:srgbClr val="FF0000"/>
            </a:solidFill>
            <a:prstDash val="solid"/>
            <a:round/>
            <a:headEnd type="none" w="sm" len="sm"/>
            <a:tailEnd type="stealth" w="med" len="med"/>
          </a:ln>
        </p:spPr>
      </p:cxnSp>
      <p:sp>
        <p:nvSpPr>
          <p:cNvPr id="641" name="Google Shape;641;p47"/>
          <p:cNvSpPr txBox="1"/>
          <p:nvPr/>
        </p:nvSpPr>
        <p:spPr>
          <a:xfrm>
            <a:off x="2819400" y="2622550"/>
            <a:ext cx="2286000" cy="400110"/>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Corpus Callosum</a:t>
            </a:r>
            <a:endParaRPr sz="2000" b="1">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3959">
                <a:latin typeface="Arimo"/>
                <a:ea typeface="Arimo"/>
                <a:cs typeface="Arimo"/>
                <a:sym typeface="Arimo"/>
              </a:rPr>
              <a:t>Characterizing the Size of the tensor: Trace</a:t>
            </a:r>
            <a:endParaRPr sz="3959">
              <a:latin typeface="Arimo"/>
              <a:ea typeface="Arimo"/>
              <a:cs typeface="Arimo"/>
              <a:sym typeface="Arimo"/>
            </a:endParaRPr>
          </a:p>
        </p:txBody>
      </p:sp>
      <p:sp>
        <p:nvSpPr>
          <p:cNvPr id="647" name="Google Shape;647;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2700"/>
              <a:buFont typeface="Arial"/>
              <a:buNone/>
            </a:pPr>
            <a:endParaRPr sz="2700">
              <a:latin typeface="Arimo"/>
              <a:ea typeface="Arimo"/>
              <a:cs typeface="Arimo"/>
              <a:sym typeface="Arimo"/>
            </a:endParaRPr>
          </a:p>
          <a:p>
            <a:pPr marL="0" lvl="0" indent="0" algn="ctr" rtl="0">
              <a:lnSpc>
                <a:spcPct val="80000"/>
              </a:lnSpc>
              <a:spcBef>
                <a:spcPts val="540"/>
              </a:spcBef>
              <a:spcAft>
                <a:spcPts val="0"/>
              </a:spcAft>
              <a:buClr>
                <a:schemeClr val="dk1"/>
              </a:buClr>
              <a:buSzPts val="2700"/>
              <a:buFont typeface="Arial"/>
              <a:buNone/>
            </a:pPr>
            <a:r>
              <a:rPr lang="en-US" sz="2700">
                <a:latin typeface="Arimo"/>
                <a:ea typeface="Arimo"/>
                <a:cs typeface="Arimo"/>
                <a:sym typeface="Arimo"/>
              </a:rPr>
              <a:t>Trace(D) = λ1+ λ2+λ3 </a:t>
            </a:r>
            <a:endParaRPr/>
          </a:p>
          <a:p>
            <a:pPr marL="0" lvl="0" indent="0" algn="l" rtl="0">
              <a:lnSpc>
                <a:spcPct val="80000"/>
              </a:lnSpc>
              <a:spcBef>
                <a:spcPts val="540"/>
              </a:spcBef>
              <a:spcAft>
                <a:spcPts val="0"/>
              </a:spcAft>
              <a:buClr>
                <a:schemeClr val="dk1"/>
              </a:buClr>
              <a:buSzPts val="2700"/>
              <a:buNone/>
            </a:pPr>
            <a:endParaRPr sz="2700">
              <a:latin typeface="Arimo"/>
              <a:ea typeface="Arimo"/>
              <a:cs typeface="Arimo"/>
              <a:sym typeface="Arimo"/>
            </a:endParaRPr>
          </a:p>
          <a:p>
            <a:pPr marL="0" lvl="0" indent="-171450" algn="l" rtl="0">
              <a:lnSpc>
                <a:spcPct val="80000"/>
              </a:lnSpc>
              <a:spcBef>
                <a:spcPts val="540"/>
              </a:spcBef>
              <a:spcAft>
                <a:spcPts val="0"/>
              </a:spcAft>
              <a:buClr>
                <a:schemeClr val="dk1"/>
              </a:buClr>
              <a:buSzPts val="2700"/>
              <a:buChar char="•"/>
            </a:pPr>
            <a:r>
              <a:rPr lang="en-US" sz="2700">
                <a:latin typeface="Arimo"/>
                <a:ea typeface="Arimo"/>
                <a:cs typeface="Arimo"/>
                <a:sym typeface="Arimo"/>
              </a:rPr>
              <a:t>Trace(D) is intrinsic to the tissue and is independent of fiber orientation, and diffusion sensitizing gradient directions</a:t>
            </a:r>
            <a:endParaRPr/>
          </a:p>
          <a:p>
            <a:pPr marL="0" lvl="0" indent="-171450" algn="l" rtl="0">
              <a:lnSpc>
                <a:spcPct val="80000"/>
              </a:lnSpc>
              <a:spcBef>
                <a:spcPts val="540"/>
              </a:spcBef>
              <a:spcAft>
                <a:spcPts val="0"/>
              </a:spcAft>
              <a:buClr>
                <a:schemeClr val="dk1"/>
              </a:buClr>
              <a:buSzPts val="2700"/>
              <a:buChar char="•"/>
            </a:pPr>
            <a:r>
              <a:rPr lang="en-US" sz="2700">
                <a:latin typeface="Arimo"/>
                <a:ea typeface="Arimo"/>
                <a:cs typeface="Arimo"/>
                <a:sym typeface="Arimo"/>
              </a:rPr>
              <a:t>Trace(D) is a clinically relevant parameter for monitoring stroke and neurological condition (degree of structural coherence in tissue)</a:t>
            </a:r>
            <a:endParaRPr/>
          </a:p>
          <a:p>
            <a:pPr marL="0" lvl="0" indent="-171450" algn="l" rtl="0">
              <a:lnSpc>
                <a:spcPct val="80000"/>
              </a:lnSpc>
              <a:spcBef>
                <a:spcPts val="540"/>
              </a:spcBef>
              <a:spcAft>
                <a:spcPts val="0"/>
              </a:spcAft>
              <a:buClr>
                <a:schemeClr val="dk1"/>
              </a:buClr>
              <a:buSzPts val="2700"/>
              <a:buChar char="•"/>
            </a:pPr>
            <a:r>
              <a:rPr lang="en-US" sz="2700">
                <a:latin typeface="Arimo"/>
                <a:ea typeface="Arimo"/>
                <a:cs typeface="Arimo"/>
                <a:sym typeface="Arimo"/>
              </a:rPr>
              <a:t>Trace(D) is useful to characterize the size of the diffusion ellipsoid</a:t>
            </a:r>
            <a:endParaRPr/>
          </a:p>
          <a:p>
            <a:pPr marL="0" lvl="0" indent="0" algn="l" rtl="0">
              <a:lnSpc>
                <a:spcPct val="80000"/>
              </a:lnSpc>
              <a:spcBef>
                <a:spcPts val="540"/>
              </a:spcBef>
              <a:spcAft>
                <a:spcPts val="0"/>
              </a:spcAft>
              <a:buClr>
                <a:schemeClr val="dk1"/>
              </a:buClr>
              <a:buSzPts val="2700"/>
              <a:buFont typeface="Arial"/>
              <a:buNone/>
            </a:pPr>
            <a:endParaRPr sz="2700">
              <a:latin typeface="Arimo"/>
              <a:ea typeface="Arimo"/>
              <a:cs typeface="Arimo"/>
              <a:sym typeface="Arim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4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653" name="Google Shape;653;p49"/>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Trace</a:t>
            </a:r>
            <a:endParaRPr/>
          </a:p>
        </p:txBody>
      </p:sp>
      <p:cxnSp>
        <p:nvCxnSpPr>
          <p:cNvPr id="654" name="Google Shape;654;p49"/>
          <p:cNvCxnSpPr/>
          <p:nvPr/>
        </p:nvCxnSpPr>
        <p:spPr>
          <a:xfrm>
            <a:off x="5136412" y="3581400"/>
            <a:ext cx="228600" cy="1718188"/>
          </a:xfrm>
          <a:prstGeom prst="straightConnector1">
            <a:avLst/>
          </a:prstGeom>
          <a:noFill/>
          <a:ln w="57150" cap="flat" cmpd="sng">
            <a:solidFill>
              <a:srgbClr val="FF0000"/>
            </a:solidFill>
            <a:prstDash val="solid"/>
            <a:round/>
            <a:headEnd type="none" w="sm" len="sm"/>
            <a:tailEnd type="stealth" w="med" len="med"/>
          </a:ln>
        </p:spPr>
      </p:cxnSp>
      <p:sp>
        <p:nvSpPr>
          <p:cNvPr id="655" name="Google Shape;655;p49"/>
          <p:cNvSpPr txBox="1"/>
          <p:nvPr/>
        </p:nvSpPr>
        <p:spPr>
          <a:xfrm>
            <a:off x="2514600" y="2998499"/>
            <a:ext cx="52578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a:t>
            </a:r>
            <a:r>
              <a:rPr lang="en-US" sz="2000">
                <a:solidFill>
                  <a:schemeClr val="dk1"/>
                </a:solidFill>
                <a:latin typeface="Arial"/>
                <a:ea typeface="Arial"/>
                <a:cs typeface="Arial"/>
                <a:sym typeface="Arial"/>
              </a:rPr>
              <a:t> menu, then select </a:t>
            </a:r>
            <a:r>
              <a:rPr lang="en-US" sz="2000" b="1">
                <a:solidFill>
                  <a:schemeClr val="dk1"/>
                </a:solidFill>
                <a:latin typeface="Arial"/>
                <a:ea typeface="Arial"/>
                <a:cs typeface="Arial"/>
                <a:sym typeface="Arial"/>
              </a:rPr>
              <a:t>Diffusion</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Quantify</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Diffusion Tensor Scalar Maps</a:t>
            </a:r>
            <a:endParaRPr sz="2000" b="1">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Diffusion Weighted Imaging (DWI)</a:t>
            </a:r>
            <a:endParaRPr/>
          </a:p>
        </p:txBody>
      </p:sp>
      <p:grpSp>
        <p:nvGrpSpPr>
          <p:cNvPr id="81" name="Google Shape;81;p5"/>
          <p:cNvGrpSpPr/>
          <p:nvPr/>
        </p:nvGrpSpPr>
        <p:grpSpPr>
          <a:xfrm>
            <a:off x="1797759" y="1528538"/>
            <a:ext cx="5939473" cy="4518615"/>
            <a:chOff x="89597" y="1929746"/>
            <a:chExt cx="3513733" cy="2564689"/>
          </a:xfrm>
        </p:grpSpPr>
        <p:grpSp>
          <p:nvGrpSpPr>
            <p:cNvPr id="82" name="Google Shape;82;p5"/>
            <p:cNvGrpSpPr/>
            <p:nvPr/>
          </p:nvGrpSpPr>
          <p:grpSpPr>
            <a:xfrm>
              <a:off x="89597" y="1929746"/>
              <a:ext cx="3513733" cy="2564689"/>
              <a:chOff x="3408" y="1200"/>
              <a:chExt cx="1200" cy="1017"/>
            </a:xfrm>
          </p:grpSpPr>
          <p:pic>
            <p:nvPicPr>
              <p:cNvPr id="83" name="Google Shape;83;p5"/>
              <p:cNvPicPr preferRelativeResize="0"/>
              <p:nvPr/>
            </p:nvPicPr>
            <p:blipFill rotWithShape="1">
              <a:blip r:embed="rId3">
                <a:alphaModFix/>
              </a:blip>
              <a:srcRect/>
              <a:stretch/>
            </p:blipFill>
            <p:spPr>
              <a:xfrm>
                <a:off x="3408" y="1200"/>
                <a:ext cx="1200" cy="1017"/>
              </a:xfrm>
              <a:prstGeom prst="rect">
                <a:avLst/>
              </a:prstGeom>
              <a:noFill/>
              <a:ln>
                <a:noFill/>
              </a:ln>
            </p:spPr>
          </p:pic>
          <p:pic>
            <p:nvPicPr>
              <p:cNvPr id="84" name="Google Shape;84;p5" descr="Baseline"/>
              <p:cNvPicPr preferRelativeResize="0"/>
              <p:nvPr/>
            </p:nvPicPr>
            <p:blipFill rotWithShape="1">
              <a:blip r:embed="rId4">
                <a:alphaModFix/>
              </a:blip>
              <a:srcRect/>
              <a:stretch/>
            </p:blipFill>
            <p:spPr>
              <a:xfrm>
                <a:off x="3408" y="1200"/>
                <a:ext cx="267" cy="336"/>
              </a:xfrm>
              <a:prstGeom prst="rect">
                <a:avLst/>
              </a:prstGeom>
              <a:noFill/>
              <a:ln>
                <a:noFill/>
              </a:ln>
            </p:spPr>
          </p:pic>
          <p:pic>
            <p:nvPicPr>
              <p:cNvPr id="85" name="Google Shape;85;p5" descr="Baseline"/>
              <p:cNvPicPr preferRelativeResize="0"/>
              <p:nvPr/>
            </p:nvPicPr>
            <p:blipFill rotWithShape="1">
              <a:blip r:embed="rId4">
                <a:alphaModFix/>
              </a:blip>
              <a:srcRect/>
              <a:stretch/>
            </p:blipFill>
            <p:spPr>
              <a:xfrm>
                <a:off x="3648" y="1200"/>
                <a:ext cx="267" cy="336"/>
              </a:xfrm>
              <a:prstGeom prst="rect">
                <a:avLst/>
              </a:prstGeom>
              <a:noFill/>
              <a:ln>
                <a:noFill/>
              </a:ln>
            </p:spPr>
          </p:pic>
          <p:sp>
            <p:nvSpPr>
              <p:cNvPr id="86" name="Google Shape;86;p5"/>
              <p:cNvSpPr/>
              <p:nvPr/>
            </p:nvSpPr>
            <p:spPr>
              <a:xfrm>
                <a:off x="4368" y="1872"/>
                <a:ext cx="240" cy="33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7" name="Google Shape;87;p5"/>
            <p:cNvSpPr txBox="1"/>
            <p:nvPr/>
          </p:nvSpPr>
          <p:spPr>
            <a:xfrm>
              <a:off x="1662756" y="2415652"/>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S1</a:t>
              </a:r>
              <a:endParaRPr/>
            </a:p>
          </p:txBody>
        </p:sp>
        <p:sp>
          <p:nvSpPr>
            <p:cNvPr id="88" name="Google Shape;88;p5"/>
            <p:cNvSpPr txBox="1"/>
            <p:nvPr/>
          </p:nvSpPr>
          <p:spPr>
            <a:xfrm>
              <a:off x="2391098" y="2415652"/>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S2</a:t>
              </a:r>
              <a:endParaRPr/>
            </a:p>
          </p:txBody>
        </p:sp>
        <p:sp>
          <p:nvSpPr>
            <p:cNvPr id="89" name="Google Shape;89;p5"/>
            <p:cNvSpPr txBox="1"/>
            <p:nvPr/>
          </p:nvSpPr>
          <p:spPr>
            <a:xfrm>
              <a:off x="3036934" y="2421415"/>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S3</a:t>
              </a:r>
              <a:endParaRPr/>
            </a:p>
          </p:txBody>
        </p:sp>
        <p:sp>
          <p:nvSpPr>
            <p:cNvPr id="90" name="Google Shape;90;p5"/>
            <p:cNvSpPr txBox="1"/>
            <p:nvPr/>
          </p:nvSpPr>
          <p:spPr>
            <a:xfrm>
              <a:off x="247452" y="2421415"/>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S0</a:t>
              </a:r>
              <a:endParaRPr/>
            </a:p>
          </p:txBody>
        </p:sp>
        <p:sp>
          <p:nvSpPr>
            <p:cNvPr id="91" name="Google Shape;91;p5"/>
            <p:cNvSpPr txBox="1"/>
            <p:nvPr/>
          </p:nvSpPr>
          <p:spPr>
            <a:xfrm>
              <a:off x="990562" y="2415652"/>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S0</a:t>
              </a:r>
              <a:endParaRPr/>
            </a:p>
          </p:txBody>
        </p:sp>
        <p:sp>
          <p:nvSpPr>
            <p:cNvPr id="92" name="Google Shape;92;p5"/>
            <p:cNvSpPr txBox="1"/>
            <p:nvPr/>
          </p:nvSpPr>
          <p:spPr>
            <a:xfrm>
              <a:off x="1662756" y="3249313"/>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S6</a:t>
              </a:r>
              <a:endParaRPr/>
            </a:p>
          </p:txBody>
        </p:sp>
        <p:sp>
          <p:nvSpPr>
            <p:cNvPr id="93" name="Google Shape;93;p5"/>
            <p:cNvSpPr txBox="1"/>
            <p:nvPr/>
          </p:nvSpPr>
          <p:spPr>
            <a:xfrm>
              <a:off x="2391098" y="3249313"/>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S7</a:t>
              </a:r>
              <a:endParaRPr/>
            </a:p>
          </p:txBody>
        </p:sp>
        <p:sp>
          <p:nvSpPr>
            <p:cNvPr id="94" name="Google Shape;94;p5"/>
            <p:cNvSpPr txBox="1"/>
            <p:nvPr/>
          </p:nvSpPr>
          <p:spPr>
            <a:xfrm>
              <a:off x="3036934" y="3255076"/>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S8</a:t>
              </a:r>
              <a:endParaRPr/>
            </a:p>
          </p:txBody>
        </p:sp>
        <p:sp>
          <p:nvSpPr>
            <p:cNvPr id="95" name="Google Shape;95;p5"/>
            <p:cNvSpPr txBox="1"/>
            <p:nvPr/>
          </p:nvSpPr>
          <p:spPr>
            <a:xfrm>
              <a:off x="247452" y="3255076"/>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S4</a:t>
              </a:r>
              <a:endParaRPr/>
            </a:p>
          </p:txBody>
        </p:sp>
        <p:sp>
          <p:nvSpPr>
            <p:cNvPr id="96" name="Google Shape;96;p5"/>
            <p:cNvSpPr txBox="1"/>
            <p:nvPr/>
          </p:nvSpPr>
          <p:spPr>
            <a:xfrm>
              <a:off x="990562" y="3249313"/>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S5</a:t>
              </a:r>
              <a:endParaRPr/>
            </a:p>
          </p:txBody>
        </p:sp>
        <p:sp>
          <p:nvSpPr>
            <p:cNvPr id="97" name="Google Shape;97;p5"/>
            <p:cNvSpPr txBox="1"/>
            <p:nvPr/>
          </p:nvSpPr>
          <p:spPr>
            <a:xfrm>
              <a:off x="247452" y="4081651"/>
              <a:ext cx="4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S9</a:t>
              </a:r>
              <a:endParaRPr/>
            </a:p>
          </p:txBody>
        </p:sp>
        <p:sp>
          <p:nvSpPr>
            <p:cNvPr id="98" name="Google Shape;98;p5"/>
            <p:cNvSpPr txBox="1"/>
            <p:nvPr/>
          </p:nvSpPr>
          <p:spPr>
            <a:xfrm>
              <a:off x="924107" y="4084397"/>
              <a:ext cx="5835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S10</a:t>
              </a:r>
              <a:endParaRPr/>
            </a:p>
          </p:txBody>
        </p:sp>
        <p:sp>
          <p:nvSpPr>
            <p:cNvPr id="99" name="Google Shape;99;p5"/>
            <p:cNvSpPr txBox="1"/>
            <p:nvPr/>
          </p:nvSpPr>
          <p:spPr>
            <a:xfrm>
              <a:off x="1574149" y="4084397"/>
              <a:ext cx="5566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S11</a:t>
              </a:r>
              <a:endParaRPr/>
            </a:p>
          </p:txBody>
        </p:sp>
        <p:sp>
          <p:nvSpPr>
            <p:cNvPr id="100" name="Google Shape;100;p5"/>
            <p:cNvSpPr txBox="1"/>
            <p:nvPr/>
          </p:nvSpPr>
          <p:spPr>
            <a:xfrm>
              <a:off x="2343971" y="4081651"/>
              <a:ext cx="5566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S12</a:t>
              </a:r>
              <a:endParaRPr/>
            </a:p>
          </p:txBody>
        </p:sp>
      </p:grpSp>
      <p:sp>
        <p:nvSpPr>
          <p:cNvPr id="101" name="Google Shape;101;p5"/>
          <p:cNvSpPr txBox="1"/>
          <p:nvPr/>
        </p:nvSpPr>
        <p:spPr>
          <a:xfrm>
            <a:off x="533400" y="6172200"/>
            <a:ext cx="8458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 this example, the DWI scan was acquired with 12 diffusion sensitizing gradient directions (S1-S12) and 2 non-diffusion sensitizing gradients (S0)</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5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661" name="Google Shape;661;p50"/>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Trace</a:t>
            </a:r>
            <a:endParaRPr/>
          </a:p>
        </p:txBody>
      </p:sp>
      <p:sp>
        <p:nvSpPr>
          <p:cNvPr id="662" name="Google Shape;662;p50"/>
          <p:cNvSpPr txBox="1"/>
          <p:nvPr/>
        </p:nvSpPr>
        <p:spPr>
          <a:xfrm>
            <a:off x="4498975" y="2387492"/>
            <a:ext cx="4495800" cy="280076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Type in the following information in the IO menu:</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Operation ‘</a:t>
            </a:r>
            <a:r>
              <a:rPr lang="en-US" sz="2000" b="1">
                <a:solidFill>
                  <a:schemeClr val="dk1"/>
                </a:solidFill>
                <a:latin typeface="Arial"/>
                <a:ea typeface="Arial"/>
                <a:cs typeface="Arial"/>
                <a:sym typeface="Arial"/>
              </a:rPr>
              <a:t>Trace</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-set </a:t>
            </a:r>
            <a:r>
              <a:rPr lang="en-US" sz="2000" b="1">
                <a:solidFill>
                  <a:schemeClr val="dk1"/>
                </a:solidFill>
                <a:latin typeface="Arial"/>
                <a:ea typeface="Arial"/>
                <a:cs typeface="Arial"/>
                <a:sym typeface="Arial"/>
              </a:rPr>
              <a:t>Input DTI Volume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dti</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a:t>
            </a:r>
            <a:r>
              <a:rPr lang="en-US" sz="2000" b="1">
                <a:solidFill>
                  <a:schemeClr val="dk1"/>
                </a:solidFill>
                <a:latin typeface="Arial"/>
                <a:ea typeface="Arial"/>
                <a:cs typeface="Arial"/>
                <a:sym typeface="Arial"/>
              </a:rPr>
              <a:t>Output Volume ‘Create new Volume as...</a:t>
            </a:r>
            <a:r>
              <a:rPr lang="en-US" sz="2000">
                <a:solidFill>
                  <a:schemeClr val="dk1"/>
                </a:solidFill>
                <a:latin typeface="Arial"/>
                <a:ea typeface="Arial"/>
                <a:cs typeface="Arial"/>
                <a:sym typeface="Arial"/>
              </a:rPr>
              <a:t>’ and name it ‘</a:t>
            </a:r>
            <a:r>
              <a:rPr lang="en-US" sz="2000" b="1">
                <a:solidFill>
                  <a:schemeClr val="dk1"/>
                </a:solidFill>
                <a:latin typeface="Arial"/>
                <a:ea typeface="Arial"/>
                <a:cs typeface="Arial"/>
                <a:sym typeface="Arial"/>
              </a:rPr>
              <a:t>trace</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-click on </a:t>
            </a:r>
            <a:r>
              <a:rPr lang="en-US" sz="2000" b="1">
                <a:solidFill>
                  <a:schemeClr val="dk1"/>
                </a:solidFill>
                <a:latin typeface="Arial"/>
                <a:ea typeface="Arial"/>
                <a:cs typeface="Arial"/>
                <a:sym typeface="Arial"/>
              </a:rPr>
              <a:t>Apply</a:t>
            </a:r>
            <a:r>
              <a:rPr lang="en-US" sz="2000">
                <a:solidFill>
                  <a:schemeClr val="dk1"/>
                </a:solidFill>
                <a:latin typeface="Arial"/>
                <a:ea typeface="Arial"/>
                <a:cs typeface="Arial"/>
                <a:sym typeface="Arial"/>
              </a:rPr>
              <a:t> to calculate the trace map of the tensor volume</a:t>
            </a:r>
            <a:endParaRPr sz="2000">
              <a:solidFill>
                <a:schemeClr val="dk1"/>
              </a:solidFill>
              <a:latin typeface="Arial"/>
              <a:ea typeface="Arial"/>
              <a:cs typeface="Arial"/>
              <a:sym typeface="Arial"/>
            </a:endParaRPr>
          </a:p>
        </p:txBody>
      </p:sp>
      <p:sp>
        <p:nvSpPr>
          <p:cNvPr id="663" name="Google Shape;663;p50"/>
          <p:cNvSpPr/>
          <p:nvPr/>
        </p:nvSpPr>
        <p:spPr>
          <a:xfrm>
            <a:off x="10632" y="2819400"/>
            <a:ext cx="4180367" cy="8382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5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669" name="Google Shape;669;p51"/>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Trace</a:t>
            </a:r>
            <a:endParaRPr/>
          </a:p>
        </p:txBody>
      </p:sp>
      <p:sp>
        <p:nvSpPr>
          <p:cNvPr id="670" name="Google Shape;670;p51"/>
          <p:cNvSpPr txBox="1"/>
          <p:nvPr/>
        </p:nvSpPr>
        <p:spPr>
          <a:xfrm>
            <a:off x="1981200" y="5410200"/>
            <a:ext cx="3362325" cy="707886"/>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The trace image appears in the yellow viewer</a:t>
            </a:r>
            <a:endParaRPr sz="2000">
              <a:solidFill>
                <a:schemeClr val="dk1"/>
              </a:solidFill>
              <a:latin typeface="Arial"/>
              <a:ea typeface="Arial"/>
              <a:cs typeface="Arial"/>
              <a:sym typeface="Arial"/>
            </a:endParaRPr>
          </a:p>
        </p:txBody>
      </p:sp>
      <p:cxnSp>
        <p:nvCxnSpPr>
          <p:cNvPr id="671" name="Google Shape;671;p51"/>
          <p:cNvCxnSpPr/>
          <p:nvPr/>
        </p:nvCxnSpPr>
        <p:spPr>
          <a:xfrm rot="10800000">
            <a:off x="5465608" y="2057399"/>
            <a:ext cx="630392" cy="1595248"/>
          </a:xfrm>
          <a:prstGeom prst="straightConnector1">
            <a:avLst/>
          </a:prstGeom>
          <a:noFill/>
          <a:ln w="57150" cap="flat" cmpd="sng">
            <a:solidFill>
              <a:srgbClr val="FF0000"/>
            </a:solidFill>
            <a:prstDash val="solid"/>
            <a:round/>
            <a:headEnd type="none" w="sm" len="sm"/>
            <a:tailEnd type="stealth" w="med" len="med"/>
          </a:ln>
        </p:spPr>
      </p:cxnSp>
      <p:sp>
        <p:nvSpPr>
          <p:cNvPr id="672" name="Google Shape;672;p51"/>
          <p:cNvSpPr txBox="1"/>
          <p:nvPr/>
        </p:nvSpPr>
        <p:spPr>
          <a:xfrm>
            <a:off x="4953000" y="3652647"/>
            <a:ext cx="19812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Set </a:t>
            </a:r>
            <a:r>
              <a:rPr lang="en-US" sz="2000" b="1">
                <a:solidFill>
                  <a:schemeClr val="dk1"/>
                </a:solidFill>
                <a:latin typeface="Arial"/>
                <a:ea typeface="Arial"/>
                <a:cs typeface="Arial"/>
                <a:sym typeface="Arial"/>
              </a:rPr>
              <a:t>L</a:t>
            </a:r>
            <a:r>
              <a:rPr lang="en-US" sz="2000">
                <a:solidFill>
                  <a:schemeClr val="dk1"/>
                </a:solidFill>
                <a:latin typeface="Arial"/>
                <a:ea typeface="Arial"/>
                <a:cs typeface="Arial"/>
                <a:sym typeface="Arial"/>
              </a:rPr>
              <a:t> as </a:t>
            </a:r>
            <a:r>
              <a:rPr lang="en-US" sz="2000" b="1">
                <a:solidFill>
                  <a:schemeClr val="dk1"/>
                </a:solidFill>
                <a:latin typeface="Arial"/>
                <a:ea typeface="Arial"/>
                <a:cs typeface="Arial"/>
                <a:sym typeface="Arial"/>
              </a:rPr>
              <a:t>none</a:t>
            </a:r>
            <a:r>
              <a:rPr lang="en-US" sz="2000">
                <a:solidFill>
                  <a:schemeClr val="dk1"/>
                </a:solidFill>
                <a:latin typeface="Arial"/>
                <a:ea typeface="Arial"/>
                <a:cs typeface="Arial"/>
                <a:sym typeface="Arial"/>
              </a:rPr>
              <a:t>.</a:t>
            </a:r>
            <a:endParaRPr sz="2000" b="1">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Google Shape;677;p5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678" name="Google Shape;678;p52"/>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Trace</a:t>
            </a:r>
            <a:endParaRPr/>
          </a:p>
        </p:txBody>
      </p:sp>
      <p:sp>
        <p:nvSpPr>
          <p:cNvPr id="679" name="Google Shape;679;p52"/>
          <p:cNvSpPr txBox="1"/>
          <p:nvPr/>
        </p:nvSpPr>
        <p:spPr>
          <a:xfrm>
            <a:off x="1905000" y="5486400"/>
            <a:ext cx="32766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Adjust window level by right-dragging up and down.</a:t>
            </a:r>
            <a:endParaRPr sz="2000" b="1">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5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544" y="1295400"/>
            <a:ext cx="9144000" cy="5143500"/>
          </a:xfrm>
          <a:prstGeom prst="rect">
            <a:avLst/>
          </a:prstGeom>
          <a:noFill/>
          <a:ln>
            <a:noFill/>
          </a:ln>
        </p:spPr>
      </p:pic>
      <p:sp>
        <p:nvSpPr>
          <p:cNvPr id="685" name="Google Shape;685;p53"/>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Trace</a:t>
            </a:r>
            <a:endParaRPr/>
          </a:p>
        </p:txBody>
      </p:sp>
      <p:sp>
        <p:nvSpPr>
          <p:cNvPr id="686" name="Google Shape;686;p53"/>
          <p:cNvSpPr txBox="1"/>
          <p:nvPr/>
        </p:nvSpPr>
        <p:spPr>
          <a:xfrm>
            <a:off x="76200" y="2819400"/>
            <a:ext cx="4800600" cy="304698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Position your mouse over the </a:t>
            </a:r>
            <a:r>
              <a:rPr lang="en-US" sz="2000" b="1">
                <a:solidFill>
                  <a:schemeClr val="dk1"/>
                </a:solidFill>
                <a:latin typeface="Arial"/>
                <a:ea typeface="Arial"/>
                <a:cs typeface="Arial"/>
                <a:sym typeface="Arial"/>
              </a:rPr>
              <a:t>pin icon </a:t>
            </a:r>
            <a:r>
              <a:rPr lang="en-US" sz="2000">
                <a:solidFill>
                  <a:schemeClr val="dk1"/>
                </a:solidFill>
                <a:latin typeface="Arial"/>
                <a:ea typeface="Arial"/>
                <a:cs typeface="Arial"/>
                <a:sym typeface="Arial"/>
              </a:rPr>
              <a:t>and then select the </a:t>
            </a:r>
            <a:r>
              <a:rPr lang="en-US" sz="2000" b="1">
                <a:solidFill>
                  <a:schemeClr val="dk1"/>
                </a:solidFill>
                <a:latin typeface="Arial"/>
                <a:ea typeface="Arial"/>
                <a:cs typeface="Arial"/>
                <a:sym typeface="Arial"/>
              </a:rPr>
              <a:t>‘&gt;&gt;’ </a:t>
            </a:r>
            <a:r>
              <a:rPr lang="en-US" sz="2000">
                <a:solidFill>
                  <a:schemeClr val="dk1"/>
                </a:solidFill>
                <a:latin typeface="Arial"/>
                <a:ea typeface="Arial"/>
                <a:cs typeface="Arial"/>
                <a:sym typeface="Arial"/>
              </a:rPr>
              <a:t>icon to display this table and fill in the following information:</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volume ‘</a:t>
            </a:r>
            <a:r>
              <a:rPr lang="en-US" sz="2000" b="1">
                <a:solidFill>
                  <a:schemeClr val="dk1"/>
                </a:solidFill>
                <a:latin typeface="Arial"/>
                <a:ea typeface="Arial"/>
                <a:cs typeface="Arial"/>
                <a:sym typeface="Arial"/>
              </a:rPr>
              <a:t>trace</a:t>
            </a:r>
            <a:r>
              <a:rPr lang="en-US" sz="2000">
                <a:solidFill>
                  <a:schemeClr val="dk1"/>
                </a:solidFill>
                <a:latin typeface="Arial"/>
                <a:ea typeface="Arial"/>
                <a:cs typeface="Arial"/>
                <a:sym typeface="Arial"/>
              </a:rPr>
              <a:t>’ in the Background viewer</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volume ‘</a:t>
            </a:r>
            <a:r>
              <a:rPr lang="en-US" sz="2000" b="1">
                <a:solidFill>
                  <a:schemeClr val="dk1"/>
                </a:solidFill>
                <a:latin typeface="Arial"/>
                <a:ea typeface="Arial"/>
                <a:cs typeface="Arial"/>
                <a:sym typeface="Arial"/>
              </a:rPr>
              <a:t>dti</a:t>
            </a:r>
            <a:r>
              <a:rPr lang="en-US" sz="2000">
                <a:solidFill>
                  <a:schemeClr val="dk1"/>
                </a:solidFill>
                <a:latin typeface="Arial"/>
                <a:ea typeface="Arial"/>
                <a:cs typeface="Arial"/>
                <a:sym typeface="Arial"/>
              </a:rPr>
              <a:t>’ in the Foreground viewer</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Set the </a:t>
            </a:r>
            <a:r>
              <a:rPr lang="en-US" sz="2000" b="1">
                <a:solidFill>
                  <a:schemeClr val="dk1"/>
                </a:solidFill>
                <a:latin typeface="Arial"/>
                <a:ea typeface="Arial"/>
                <a:cs typeface="Arial"/>
                <a:sym typeface="Arial"/>
              </a:rPr>
              <a:t>opacity</a:t>
            </a:r>
            <a:r>
              <a:rPr lang="en-US" sz="2000">
                <a:solidFill>
                  <a:schemeClr val="dk1"/>
                </a:solidFill>
                <a:latin typeface="Arial"/>
                <a:ea typeface="Arial"/>
                <a:cs typeface="Arial"/>
                <a:sym typeface="Arial"/>
              </a:rPr>
              <a:t> of the </a:t>
            </a:r>
            <a:r>
              <a:rPr lang="en-US" sz="2000" b="1">
                <a:solidFill>
                  <a:schemeClr val="dk1"/>
                </a:solidFill>
                <a:latin typeface="Arial"/>
                <a:ea typeface="Arial"/>
                <a:cs typeface="Arial"/>
                <a:sym typeface="Arial"/>
              </a:rPr>
              <a:t>dti</a:t>
            </a:r>
            <a:r>
              <a:rPr lang="en-US" sz="2000">
                <a:solidFill>
                  <a:schemeClr val="dk1"/>
                </a:solidFill>
                <a:latin typeface="Arial"/>
                <a:ea typeface="Arial"/>
                <a:cs typeface="Arial"/>
                <a:sym typeface="Arial"/>
              </a:rPr>
              <a:t> volume to </a:t>
            </a:r>
            <a:r>
              <a:rPr lang="en-US" sz="2000" b="1">
                <a:solidFill>
                  <a:schemeClr val="dk1"/>
                </a:solidFill>
                <a:latin typeface="Arial"/>
                <a:ea typeface="Arial"/>
                <a:cs typeface="Arial"/>
                <a:sym typeface="Arial"/>
              </a:rPr>
              <a:t>0.40</a:t>
            </a:r>
            <a:endParaRPr sz="2000" b="1">
              <a:solidFill>
                <a:schemeClr val="dk1"/>
              </a:solidFill>
              <a:latin typeface="Arial"/>
              <a:ea typeface="Arial"/>
              <a:cs typeface="Arial"/>
              <a:sym typeface="Arial"/>
            </a:endParaRPr>
          </a:p>
        </p:txBody>
      </p:sp>
      <p:sp>
        <p:nvSpPr>
          <p:cNvPr id="687" name="Google Shape;687;p53"/>
          <p:cNvSpPr/>
          <p:nvPr/>
        </p:nvSpPr>
        <p:spPr>
          <a:xfrm>
            <a:off x="4267200" y="1828800"/>
            <a:ext cx="4876800" cy="838200"/>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5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693" name="Google Shape;693;p54"/>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Trace</a:t>
            </a:r>
            <a:endParaRPr/>
          </a:p>
        </p:txBody>
      </p:sp>
      <p:cxnSp>
        <p:nvCxnSpPr>
          <p:cNvPr id="694" name="Google Shape;694;p54"/>
          <p:cNvCxnSpPr/>
          <p:nvPr/>
        </p:nvCxnSpPr>
        <p:spPr>
          <a:xfrm>
            <a:off x="3971131" y="1676400"/>
            <a:ext cx="1896269" cy="2190750"/>
          </a:xfrm>
          <a:prstGeom prst="straightConnector1">
            <a:avLst/>
          </a:prstGeom>
          <a:noFill/>
          <a:ln w="57150" cap="flat" cmpd="sng">
            <a:solidFill>
              <a:srgbClr val="FF0000"/>
            </a:solidFill>
            <a:prstDash val="solid"/>
            <a:round/>
            <a:headEnd type="none" w="sm" len="sm"/>
            <a:tailEnd type="stealth" w="med" len="med"/>
          </a:ln>
        </p:spPr>
      </p:cxnSp>
      <p:sp>
        <p:nvSpPr>
          <p:cNvPr id="695" name="Google Shape;695;p54"/>
          <p:cNvSpPr txBox="1"/>
          <p:nvPr/>
        </p:nvSpPr>
        <p:spPr>
          <a:xfrm>
            <a:off x="152400" y="1575298"/>
            <a:ext cx="4056063"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Position your mouse within the region of the Corpus Callosum and observe the trace values in the </a:t>
            </a:r>
            <a:r>
              <a:rPr lang="en-US" sz="2000" b="1">
                <a:solidFill>
                  <a:schemeClr val="dk1"/>
                </a:solidFill>
                <a:latin typeface="Arial"/>
                <a:ea typeface="Arial"/>
                <a:cs typeface="Arial"/>
                <a:sym typeface="Arial"/>
              </a:rPr>
              <a:t>Data Probe</a:t>
            </a:r>
            <a:endParaRPr sz="2000" b="1">
              <a:solidFill>
                <a:schemeClr val="dk1"/>
              </a:solidFill>
              <a:latin typeface="Arial"/>
              <a:ea typeface="Arial"/>
              <a:cs typeface="Arial"/>
              <a:sym typeface="Arial"/>
            </a:endParaRPr>
          </a:p>
        </p:txBody>
      </p:sp>
      <p:sp>
        <p:nvSpPr>
          <p:cNvPr id="696" name="Google Shape;696;p54"/>
          <p:cNvSpPr/>
          <p:nvPr/>
        </p:nvSpPr>
        <p:spPr>
          <a:xfrm>
            <a:off x="0" y="5410200"/>
            <a:ext cx="3588774" cy="838200"/>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5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177" y="1295400"/>
            <a:ext cx="9144000" cy="5143500"/>
          </a:xfrm>
          <a:prstGeom prst="rect">
            <a:avLst/>
          </a:prstGeom>
          <a:noFill/>
          <a:ln>
            <a:noFill/>
          </a:ln>
        </p:spPr>
      </p:pic>
      <p:sp>
        <p:nvSpPr>
          <p:cNvPr id="702" name="Google Shape;702;p55"/>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Trace</a:t>
            </a:r>
            <a:endParaRPr/>
          </a:p>
        </p:txBody>
      </p:sp>
      <p:sp>
        <p:nvSpPr>
          <p:cNvPr id="703" name="Google Shape;703;p55"/>
          <p:cNvSpPr txBox="1"/>
          <p:nvPr/>
        </p:nvSpPr>
        <p:spPr>
          <a:xfrm>
            <a:off x="19050" y="1931863"/>
            <a:ext cx="4200525" cy="1323439"/>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Note how the Trace values are fairly uniform in both white and gray matter, even if the tissues are different in structure.</a:t>
            </a:r>
            <a:endParaRPr sz="2000" b="1">
              <a:solidFill>
                <a:schemeClr val="dk1"/>
              </a:solidFill>
              <a:latin typeface="Arial"/>
              <a:ea typeface="Arial"/>
              <a:cs typeface="Arial"/>
              <a:sym typeface="Arial"/>
            </a:endParaRPr>
          </a:p>
        </p:txBody>
      </p:sp>
      <p:cxnSp>
        <p:nvCxnSpPr>
          <p:cNvPr id="704" name="Google Shape;704;p55"/>
          <p:cNvCxnSpPr/>
          <p:nvPr/>
        </p:nvCxnSpPr>
        <p:spPr>
          <a:xfrm>
            <a:off x="4252802" y="2990314"/>
            <a:ext cx="1309798" cy="514886"/>
          </a:xfrm>
          <a:prstGeom prst="straightConnector1">
            <a:avLst/>
          </a:prstGeom>
          <a:noFill/>
          <a:ln w="57150" cap="flat" cmpd="sng">
            <a:solidFill>
              <a:srgbClr val="FF0000"/>
            </a:solidFill>
            <a:prstDash val="solid"/>
            <a:round/>
            <a:headEnd type="none" w="sm" len="sm"/>
            <a:tailEnd type="stealth" w="med" len="med"/>
          </a:ln>
        </p:spPr>
      </p:cxnSp>
      <p:sp>
        <p:nvSpPr>
          <p:cNvPr id="705" name="Google Shape;705;p55"/>
          <p:cNvSpPr/>
          <p:nvPr/>
        </p:nvSpPr>
        <p:spPr>
          <a:xfrm>
            <a:off x="-47847" y="5410200"/>
            <a:ext cx="3657600" cy="838200"/>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6"/>
          <p:cNvSpPr txBox="1">
            <a:spLocks noGrp="1"/>
          </p:cNvSpPr>
          <p:nvPr>
            <p:ph type="title"/>
          </p:nvPr>
        </p:nvSpPr>
        <p:spPr>
          <a:xfrm>
            <a:off x="76200" y="274638"/>
            <a:ext cx="8991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Scalar Maps: Fractional Anisotropy</a:t>
            </a:r>
            <a:endParaRPr/>
          </a:p>
        </p:txBody>
      </p:sp>
      <p:pic>
        <p:nvPicPr>
          <p:cNvPr id="711" name="Google Shape;711;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31913" y="1358900"/>
            <a:ext cx="6270625" cy="1319213"/>
          </a:xfrm>
          <a:prstGeom prst="rect">
            <a:avLst/>
          </a:prstGeom>
          <a:noFill/>
          <a:ln>
            <a:noFill/>
          </a:ln>
        </p:spPr>
      </p:pic>
      <p:sp>
        <p:nvSpPr>
          <p:cNvPr id="712" name="Google Shape;712;p56"/>
          <p:cNvSpPr txBo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775"/>
              <a:buFont typeface="Arial"/>
              <a:buNone/>
            </a:pPr>
            <a:endParaRPr sz="2775">
              <a:solidFill>
                <a:schemeClr val="dk1"/>
              </a:solidFill>
              <a:latin typeface="Calibri"/>
              <a:ea typeface="Calibri"/>
              <a:cs typeface="Calibri"/>
              <a:sym typeface="Calibri"/>
            </a:endParaRPr>
          </a:p>
          <a:p>
            <a:pPr marL="0" marR="0" lvl="0" indent="0" algn="l" rtl="0">
              <a:lnSpc>
                <a:spcPct val="90000"/>
              </a:lnSpc>
              <a:spcBef>
                <a:spcPts val="555"/>
              </a:spcBef>
              <a:spcAft>
                <a:spcPts val="0"/>
              </a:spcAft>
              <a:buClr>
                <a:schemeClr val="dk1"/>
              </a:buClr>
              <a:buSzPts val="2775"/>
              <a:buFont typeface="Arial"/>
              <a:buNone/>
            </a:pPr>
            <a:endParaRPr sz="2775">
              <a:solidFill>
                <a:schemeClr val="dk1"/>
              </a:solidFill>
              <a:latin typeface="Calibri"/>
              <a:ea typeface="Calibri"/>
              <a:cs typeface="Calibri"/>
              <a:sym typeface="Calibri"/>
            </a:endParaRPr>
          </a:p>
          <a:p>
            <a:pPr marL="0" marR="0" lvl="0" indent="0" algn="l" rtl="0">
              <a:lnSpc>
                <a:spcPct val="90000"/>
              </a:lnSpc>
              <a:spcBef>
                <a:spcPts val="555"/>
              </a:spcBef>
              <a:spcAft>
                <a:spcPts val="0"/>
              </a:spcAft>
              <a:buClr>
                <a:schemeClr val="dk1"/>
              </a:buClr>
              <a:buSzPts val="2775"/>
              <a:buFont typeface="Arial"/>
              <a:buNone/>
            </a:pPr>
            <a:endParaRPr sz="2775">
              <a:solidFill>
                <a:schemeClr val="dk1"/>
              </a:solidFill>
              <a:latin typeface="Calibri"/>
              <a:ea typeface="Calibri"/>
              <a:cs typeface="Calibri"/>
              <a:sym typeface="Calibri"/>
            </a:endParaRPr>
          </a:p>
          <a:p>
            <a:pPr marL="0" marR="0" lvl="0" indent="-176212" algn="l" rtl="0">
              <a:lnSpc>
                <a:spcPct val="90000"/>
              </a:lnSpc>
              <a:spcBef>
                <a:spcPts val="555"/>
              </a:spcBef>
              <a:spcAft>
                <a:spcPts val="0"/>
              </a:spcAft>
              <a:buClr>
                <a:schemeClr val="dk1"/>
              </a:buClr>
              <a:buSzPts val="2775"/>
              <a:buFont typeface="Arial"/>
              <a:buChar char="•"/>
            </a:pPr>
            <a:r>
              <a:rPr lang="en-US" sz="2775">
                <a:solidFill>
                  <a:schemeClr val="dk1"/>
                </a:solidFill>
                <a:latin typeface="Arimo"/>
                <a:ea typeface="Arimo"/>
                <a:cs typeface="Arimo"/>
                <a:sym typeface="Arimo"/>
              </a:rPr>
              <a:t>FA(D) is intrinsic to the tissue and is independent of fiber orientation, and diffusion sensitizing gradient directions</a:t>
            </a:r>
            <a:endParaRPr/>
          </a:p>
          <a:p>
            <a:pPr marL="0" marR="0" lvl="0" indent="-176212" algn="l" rtl="0">
              <a:lnSpc>
                <a:spcPct val="90000"/>
              </a:lnSpc>
              <a:spcBef>
                <a:spcPts val="555"/>
              </a:spcBef>
              <a:spcAft>
                <a:spcPts val="0"/>
              </a:spcAft>
              <a:buClr>
                <a:schemeClr val="dk1"/>
              </a:buClr>
              <a:buSzPts val="2775"/>
              <a:buFont typeface="Arial"/>
              <a:buChar char="•"/>
            </a:pPr>
            <a:r>
              <a:rPr lang="en-US" sz="2775">
                <a:solidFill>
                  <a:schemeClr val="dk1"/>
                </a:solidFill>
                <a:latin typeface="Arimo"/>
                <a:ea typeface="Arimo"/>
                <a:cs typeface="Arimo"/>
                <a:sym typeface="Arimo"/>
              </a:rPr>
              <a:t>FA(D) is useful to characterize the shape (degree of ‘out-of-roundness’) of the diffusion ellipsoid</a:t>
            </a:r>
            <a:endParaRPr/>
          </a:p>
          <a:p>
            <a:pPr marL="0" marR="0" lvl="0" indent="-176212" algn="l" rtl="0">
              <a:lnSpc>
                <a:spcPct val="90000"/>
              </a:lnSpc>
              <a:spcBef>
                <a:spcPts val="555"/>
              </a:spcBef>
              <a:spcAft>
                <a:spcPts val="0"/>
              </a:spcAft>
              <a:buClr>
                <a:schemeClr val="dk1"/>
              </a:buClr>
              <a:buSzPts val="2775"/>
              <a:buFont typeface="Arial"/>
              <a:buChar char="•"/>
            </a:pPr>
            <a:r>
              <a:rPr lang="en-US" sz="2775">
                <a:solidFill>
                  <a:schemeClr val="dk1"/>
                </a:solidFill>
                <a:latin typeface="Arimo"/>
                <a:ea typeface="Arimo"/>
                <a:cs typeface="Arimo"/>
                <a:sym typeface="Arimo"/>
              </a:rPr>
              <a:t>Low FA: 					High FA: </a:t>
            </a:r>
            <a:endParaRPr/>
          </a:p>
          <a:p>
            <a:pPr marL="0" marR="0" lvl="0" indent="0" algn="l" rtl="0">
              <a:lnSpc>
                <a:spcPct val="90000"/>
              </a:lnSpc>
              <a:spcBef>
                <a:spcPts val="555"/>
              </a:spcBef>
              <a:spcAft>
                <a:spcPts val="0"/>
              </a:spcAft>
              <a:buNone/>
            </a:pPr>
            <a:r>
              <a:rPr lang="en-US" sz="2775">
                <a:solidFill>
                  <a:schemeClr val="dk1"/>
                </a:solidFill>
                <a:latin typeface="Calibri"/>
                <a:ea typeface="Calibri"/>
                <a:cs typeface="Calibri"/>
                <a:sym typeface="Calibri"/>
              </a:rPr>
              <a:t>						</a:t>
            </a:r>
            <a:endParaRPr/>
          </a:p>
        </p:txBody>
      </p:sp>
      <p:sp>
        <p:nvSpPr>
          <p:cNvPr id="713" name="Google Shape;713;p56"/>
          <p:cNvSpPr/>
          <p:nvPr/>
        </p:nvSpPr>
        <p:spPr>
          <a:xfrm>
            <a:off x="2252663" y="5024120"/>
            <a:ext cx="703262" cy="644525"/>
          </a:xfrm>
          <a:prstGeom prst="ellipse">
            <a:avLst/>
          </a:prstGeom>
          <a:gradFill>
            <a:gsLst>
              <a:gs pos="0">
                <a:srgbClr val="9BC1FF"/>
              </a:gs>
              <a:gs pos="100000">
                <a:srgbClr val="3F80CD"/>
              </a:gs>
            </a:gsLst>
            <a:lin ang="5400000" scaled="0"/>
          </a:gradFill>
          <a:ln w="9525" cap="flat" cmpd="sng">
            <a:solidFill>
              <a:srgbClr val="4A7EBB"/>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14" name="Google Shape;714;p56"/>
          <p:cNvCxnSpPr/>
          <p:nvPr/>
        </p:nvCxnSpPr>
        <p:spPr>
          <a:xfrm>
            <a:off x="3214688" y="5410200"/>
            <a:ext cx="2808287" cy="0"/>
          </a:xfrm>
          <a:prstGeom prst="straightConnector1">
            <a:avLst/>
          </a:prstGeom>
          <a:noFill/>
          <a:ln w="25400" cap="flat" cmpd="sng">
            <a:solidFill>
              <a:srgbClr val="FF0000"/>
            </a:solidFill>
            <a:prstDash val="solid"/>
            <a:round/>
            <a:headEnd type="none" w="med" len="med"/>
            <a:tailEnd type="stealth" w="med" len="med"/>
          </a:ln>
          <a:effectLst>
            <a:outerShdw blurRad="40000" dist="20000" dir="5400000" rotWithShape="0">
              <a:srgbClr val="808080">
                <a:alpha val="37647"/>
              </a:srgbClr>
            </a:outerShdw>
          </a:effectLst>
        </p:spPr>
      </p:cxnSp>
      <p:sp>
        <p:nvSpPr>
          <p:cNvPr id="715" name="Google Shape;715;p56"/>
          <p:cNvSpPr/>
          <p:nvPr/>
        </p:nvSpPr>
        <p:spPr>
          <a:xfrm rot="-3031016">
            <a:off x="7598205" y="5185530"/>
            <a:ext cx="704850" cy="228600"/>
          </a:xfrm>
          <a:prstGeom prst="ellipse">
            <a:avLst/>
          </a:prstGeom>
          <a:gradFill>
            <a:gsLst>
              <a:gs pos="0">
                <a:srgbClr val="9BC1FF"/>
              </a:gs>
              <a:gs pos="100000">
                <a:srgbClr val="3F80CD"/>
              </a:gs>
            </a:gsLst>
            <a:lin ang="5400000" scaled="0"/>
          </a:gradFill>
          <a:ln w="9525" cap="flat" cmpd="sng">
            <a:solidFill>
              <a:srgbClr val="4A7EBB"/>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458" y="1295400"/>
            <a:ext cx="9144000" cy="5143500"/>
          </a:xfrm>
          <a:prstGeom prst="rect">
            <a:avLst/>
          </a:prstGeom>
          <a:noFill/>
          <a:ln>
            <a:noFill/>
          </a:ln>
        </p:spPr>
      </p:pic>
      <p:sp>
        <p:nvSpPr>
          <p:cNvPr id="721" name="Google Shape;721;p57"/>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Fractional Anisotropy</a:t>
            </a:r>
            <a:endParaRPr/>
          </a:p>
        </p:txBody>
      </p:sp>
      <p:sp>
        <p:nvSpPr>
          <p:cNvPr id="722" name="Google Shape;722;p57"/>
          <p:cNvSpPr txBox="1"/>
          <p:nvPr/>
        </p:nvSpPr>
        <p:spPr>
          <a:xfrm>
            <a:off x="4546505" y="2158990"/>
            <a:ext cx="3810000" cy="341632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Fill in the following information:</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-Set </a:t>
            </a:r>
            <a:r>
              <a:rPr lang="en-US" sz="2000" b="1">
                <a:solidFill>
                  <a:schemeClr val="dk1"/>
                </a:solidFill>
                <a:latin typeface="Arial"/>
                <a:ea typeface="Arial"/>
                <a:cs typeface="Arial"/>
                <a:sym typeface="Arial"/>
              </a:rPr>
              <a:t>Input DTI Volume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dti</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a:t>
            </a:r>
            <a:r>
              <a:rPr lang="en-US" sz="2000" b="1">
                <a:solidFill>
                  <a:schemeClr val="dk1"/>
                </a:solidFill>
                <a:latin typeface="Arial"/>
                <a:ea typeface="Arial"/>
                <a:cs typeface="Arial"/>
                <a:sym typeface="Arial"/>
              </a:rPr>
              <a:t>Output Scalar Volume</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Create new Volume as ...</a:t>
            </a:r>
            <a:r>
              <a:rPr lang="en-US" sz="2000">
                <a:solidFill>
                  <a:schemeClr val="dk1"/>
                </a:solidFill>
                <a:latin typeface="Arial"/>
                <a:ea typeface="Arial"/>
                <a:cs typeface="Arial"/>
                <a:sym typeface="Arial"/>
              </a:rPr>
              <a:t>’ and name it ‘</a:t>
            </a:r>
            <a:r>
              <a:rPr lang="en-US" sz="2000" b="1">
                <a:solidFill>
                  <a:schemeClr val="dk1"/>
                </a:solidFill>
                <a:latin typeface="Arial"/>
                <a:ea typeface="Arial"/>
                <a:cs typeface="Arial"/>
                <a:sym typeface="Arial"/>
              </a:rPr>
              <a:t>fa</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-In ‘</a:t>
            </a:r>
            <a:r>
              <a:rPr lang="en-US" sz="2000" b="1">
                <a:solidFill>
                  <a:schemeClr val="dk1"/>
                </a:solidFill>
                <a:latin typeface="Arial"/>
                <a:ea typeface="Arial"/>
                <a:cs typeface="Arial"/>
                <a:sym typeface="Arial"/>
              </a:rPr>
              <a:t>Scalar Measurement</a:t>
            </a:r>
            <a:r>
              <a:rPr lang="en-US" sz="2000">
                <a:solidFill>
                  <a:schemeClr val="dk1"/>
                </a:solidFill>
                <a:latin typeface="Arial"/>
                <a:ea typeface="Arial"/>
                <a:cs typeface="Arial"/>
                <a:sym typeface="Arial"/>
              </a:rPr>
              <a:t>’, select  ‘</a:t>
            </a:r>
            <a:r>
              <a:rPr lang="en-US" sz="2000" b="1">
                <a:solidFill>
                  <a:schemeClr val="dk1"/>
                </a:solidFill>
                <a:latin typeface="Arial"/>
                <a:ea typeface="Arial"/>
                <a:cs typeface="Arial"/>
                <a:sym typeface="Arial"/>
              </a:rPr>
              <a:t>Fractional Anisotropy</a:t>
            </a:r>
            <a:r>
              <a:rPr lang="en-US" sz="2000">
                <a:solidFill>
                  <a:schemeClr val="dk1"/>
                </a:solidFill>
                <a:latin typeface="Arial"/>
                <a:ea typeface="Arial"/>
                <a:cs typeface="Arial"/>
                <a:sym typeface="Arial"/>
              </a:rPr>
              <a:t>’</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-Click on </a:t>
            </a:r>
            <a:r>
              <a:rPr lang="en-US" sz="2000" b="1">
                <a:solidFill>
                  <a:schemeClr val="dk1"/>
                </a:solidFill>
                <a:latin typeface="Arial"/>
                <a:ea typeface="Arial"/>
                <a:cs typeface="Arial"/>
                <a:sym typeface="Arial"/>
              </a:rPr>
              <a:t>Apply</a:t>
            </a:r>
            <a:r>
              <a:rPr lang="en-US" sz="2000">
                <a:solidFill>
                  <a:schemeClr val="dk1"/>
                </a:solidFill>
                <a:latin typeface="Arial"/>
                <a:ea typeface="Arial"/>
                <a:cs typeface="Arial"/>
                <a:sym typeface="Arial"/>
              </a:rPr>
              <a:t> to calculate the Fractional Anisotropy map of the tensor volume</a:t>
            </a:r>
            <a:endParaRPr sz="2000" b="1">
              <a:solidFill>
                <a:schemeClr val="dk1"/>
              </a:solidFill>
              <a:latin typeface="Arial"/>
              <a:ea typeface="Arial"/>
              <a:cs typeface="Arial"/>
              <a:sym typeface="Arial"/>
            </a:endParaRPr>
          </a:p>
        </p:txBody>
      </p:sp>
      <p:sp>
        <p:nvSpPr>
          <p:cNvPr id="723" name="Google Shape;723;p57"/>
          <p:cNvSpPr/>
          <p:nvPr/>
        </p:nvSpPr>
        <p:spPr>
          <a:xfrm>
            <a:off x="-2458" y="2819400"/>
            <a:ext cx="4193458" cy="685800"/>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8" name="Google Shape;728;p5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729" name="Google Shape;729;p58"/>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Fractional Anisotropy</a:t>
            </a:r>
            <a:endParaRPr/>
          </a:p>
        </p:txBody>
      </p:sp>
      <p:sp>
        <p:nvSpPr>
          <p:cNvPr id="730" name="Google Shape;730;p58"/>
          <p:cNvSpPr txBox="1"/>
          <p:nvPr/>
        </p:nvSpPr>
        <p:spPr>
          <a:xfrm>
            <a:off x="3505200" y="5486400"/>
            <a:ext cx="3608388" cy="646113"/>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 FA image appears in the yellow viewer</a:t>
            </a:r>
            <a:endParaRPr sz="1800">
              <a:solidFill>
                <a:schemeClr val="dk1"/>
              </a:solidFill>
              <a:latin typeface="Arial"/>
              <a:ea typeface="Arial"/>
              <a:cs typeface="Arial"/>
              <a:sym typeface="Arial"/>
            </a:endParaRPr>
          </a:p>
        </p:txBody>
      </p:sp>
      <p:cxnSp>
        <p:nvCxnSpPr>
          <p:cNvPr id="731" name="Google Shape;731;p58"/>
          <p:cNvCxnSpPr>
            <a:stCxn id="732" idx="3"/>
          </p:cNvCxnSpPr>
          <p:nvPr/>
        </p:nvCxnSpPr>
        <p:spPr>
          <a:xfrm>
            <a:off x="2438400" y="1952655"/>
            <a:ext cx="1828800" cy="0"/>
          </a:xfrm>
          <a:prstGeom prst="straightConnector1">
            <a:avLst/>
          </a:prstGeom>
          <a:noFill/>
          <a:ln w="57150" cap="flat" cmpd="sng">
            <a:solidFill>
              <a:srgbClr val="FF0000"/>
            </a:solidFill>
            <a:prstDash val="solid"/>
            <a:round/>
            <a:headEnd type="none" w="sm" len="sm"/>
            <a:tailEnd type="stealth" w="med" len="med"/>
          </a:ln>
        </p:spPr>
      </p:cxnSp>
      <p:sp>
        <p:nvSpPr>
          <p:cNvPr id="732" name="Google Shape;732;p58"/>
          <p:cNvSpPr txBox="1"/>
          <p:nvPr/>
        </p:nvSpPr>
        <p:spPr>
          <a:xfrm>
            <a:off x="457200" y="1752600"/>
            <a:ext cx="19812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Set </a:t>
            </a:r>
            <a:r>
              <a:rPr lang="en-US" sz="2000" b="1">
                <a:solidFill>
                  <a:schemeClr val="dk1"/>
                </a:solidFill>
                <a:latin typeface="Arial"/>
                <a:ea typeface="Arial"/>
                <a:cs typeface="Arial"/>
                <a:sym typeface="Arial"/>
              </a:rPr>
              <a:t>L</a:t>
            </a:r>
            <a:r>
              <a:rPr lang="en-US" sz="2000">
                <a:solidFill>
                  <a:schemeClr val="dk1"/>
                </a:solidFill>
                <a:latin typeface="Arial"/>
                <a:ea typeface="Arial"/>
                <a:cs typeface="Arial"/>
                <a:sym typeface="Arial"/>
              </a:rPr>
              <a:t> as </a:t>
            </a:r>
            <a:r>
              <a:rPr lang="en-US" sz="2000" b="1">
                <a:solidFill>
                  <a:schemeClr val="dk1"/>
                </a:solidFill>
                <a:latin typeface="Arial"/>
                <a:ea typeface="Arial"/>
                <a:cs typeface="Arial"/>
                <a:sym typeface="Arial"/>
              </a:rPr>
              <a:t>none</a:t>
            </a:r>
            <a:r>
              <a:rPr lang="en-US" sz="2000">
                <a:solidFill>
                  <a:schemeClr val="dk1"/>
                </a:solidFill>
                <a:latin typeface="Arial"/>
                <a:ea typeface="Arial"/>
                <a:cs typeface="Arial"/>
                <a:sym typeface="Arial"/>
              </a:rPr>
              <a:t>.</a:t>
            </a:r>
            <a:endParaRPr sz="2000" b="1">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738" name="Google Shape;738;p59"/>
          <p:cNvSpPr txBox="1">
            <a:spLocks noGrp="1"/>
          </p:cNvSpPr>
          <p:nvPr>
            <p:ph type="title"/>
          </p:nvPr>
        </p:nvSpPr>
        <p:spPr>
          <a:xfrm>
            <a:off x="457200" y="4952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Fractional Anisotropy</a:t>
            </a:r>
            <a:endParaRPr/>
          </a:p>
        </p:txBody>
      </p:sp>
      <p:sp>
        <p:nvSpPr>
          <p:cNvPr id="739" name="Google Shape;739;p59"/>
          <p:cNvSpPr txBox="1"/>
          <p:nvPr/>
        </p:nvSpPr>
        <p:spPr>
          <a:xfrm>
            <a:off x="371475" y="3352800"/>
            <a:ext cx="3243263" cy="255428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Position your mouse over the </a:t>
            </a:r>
            <a:r>
              <a:rPr lang="en-US" sz="2000" b="1">
                <a:solidFill>
                  <a:schemeClr val="dk1"/>
                </a:solidFill>
                <a:latin typeface="Arial"/>
                <a:ea typeface="Arial"/>
                <a:cs typeface="Arial"/>
                <a:sym typeface="Arial"/>
              </a:rPr>
              <a:t>pin icon </a:t>
            </a:r>
            <a:r>
              <a:rPr lang="en-US" sz="2000">
                <a:solidFill>
                  <a:schemeClr val="dk1"/>
                </a:solidFill>
                <a:latin typeface="Arial"/>
                <a:ea typeface="Arial"/>
                <a:cs typeface="Arial"/>
                <a:sym typeface="Arial"/>
              </a:rPr>
              <a:t>and click the </a:t>
            </a:r>
            <a:r>
              <a:rPr lang="en-US" sz="2000" b="1">
                <a:solidFill>
                  <a:schemeClr val="dk1"/>
                </a:solidFill>
                <a:latin typeface="Arial"/>
                <a:ea typeface="Arial"/>
                <a:cs typeface="Arial"/>
                <a:sym typeface="Arial"/>
              </a:rPr>
              <a:t>‘&gt;&gt;’ icon </a:t>
            </a:r>
            <a:r>
              <a:rPr lang="en-US" sz="2000">
                <a:solidFill>
                  <a:schemeClr val="dk1"/>
                </a:solidFill>
                <a:latin typeface="Arial"/>
                <a:ea typeface="Arial"/>
                <a:cs typeface="Arial"/>
                <a:sym typeface="Arial"/>
              </a:rPr>
              <a:t>to display this table. Set the background volume to </a:t>
            </a:r>
            <a:r>
              <a:rPr lang="en-US" sz="2000" b="1">
                <a:solidFill>
                  <a:schemeClr val="dk1"/>
                </a:solidFill>
                <a:latin typeface="Arial"/>
                <a:ea typeface="Arial"/>
                <a:cs typeface="Arial"/>
                <a:sym typeface="Arial"/>
              </a:rPr>
              <a:t>‘fa’</a:t>
            </a:r>
            <a:r>
              <a:rPr lang="en-US" sz="2000">
                <a:solidFill>
                  <a:schemeClr val="dk1"/>
                </a:solidFill>
                <a:latin typeface="Arial"/>
                <a:ea typeface="Arial"/>
                <a:cs typeface="Arial"/>
                <a:sym typeface="Arial"/>
              </a:rPr>
              <a:t> and be sure the foreground volume is still set to </a:t>
            </a:r>
            <a:r>
              <a:rPr lang="en-US" sz="2000" b="1">
                <a:solidFill>
                  <a:schemeClr val="dk1"/>
                </a:solidFill>
                <a:latin typeface="Arial"/>
                <a:ea typeface="Arial"/>
                <a:cs typeface="Arial"/>
                <a:sym typeface="Arial"/>
              </a:rPr>
              <a:t>‘dti’ </a:t>
            </a:r>
            <a:r>
              <a:rPr lang="en-US" sz="2000">
                <a:solidFill>
                  <a:schemeClr val="dk1"/>
                </a:solidFill>
                <a:latin typeface="Arial"/>
                <a:ea typeface="Arial"/>
                <a:cs typeface="Arial"/>
                <a:sym typeface="Arial"/>
              </a:rPr>
              <a:t>with </a:t>
            </a:r>
            <a:r>
              <a:rPr lang="en-US" sz="2000" b="1">
                <a:solidFill>
                  <a:schemeClr val="dk1"/>
                </a:solidFill>
                <a:latin typeface="Arial"/>
                <a:ea typeface="Arial"/>
                <a:cs typeface="Arial"/>
                <a:sym typeface="Arial"/>
              </a:rPr>
              <a:t>opacity </a:t>
            </a:r>
            <a:r>
              <a:rPr lang="en-US" sz="2000">
                <a:solidFill>
                  <a:schemeClr val="dk1"/>
                </a:solidFill>
                <a:latin typeface="Arial"/>
                <a:ea typeface="Arial"/>
                <a:cs typeface="Arial"/>
                <a:sym typeface="Arial"/>
              </a:rPr>
              <a:t>at 0.40</a:t>
            </a:r>
            <a:endParaRPr/>
          </a:p>
        </p:txBody>
      </p:sp>
      <p:sp>
        <p:nvSpPr>
          <p:cNvPr id="740" name="Google Shape;740;p59"/>
          <p:cNvSpPr/>
          <p:nvPr/>
        </p:nvSpPr>
        <p:spPr>
          <a:xfrm>
            <a:off x="4267200" y="1752601"/>
            <a:ext cx="4876800" cy="914400"/>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From DWI to DTI</a:t>
            </a:r>
            <a:endParaRPr/>
          </a:p>
        </p:txBody>
      </p:sp>
      <p:grpSp>
        <p:nvGrpSpPr>
          <p:cNvPr id="107" name="Google Shape;107;p6"/>
          <p:cNvGrpSpPr/>
          <p:nvPr/>
        </p:nvGrpSpPr>
        <p:grpSpPr>
          <a:xfrm>
            <a:off x="89597" y="1929746"/>
            <a:ext cx="3513733" cy="2564689"/>
            <a:chOff x="3408" y="1200"/>
            <a:chExt cx="1200" cy="1017"/>
          </a:xfrm>
        </p:grpSpPr>
        <p:pic>
          <p:nvPicPr>
            <p:cNvPr id="108" name="Google Shape;108;p6"/>
            <p:cNvPicPr preferRelativeResize="0"/>
            <p:nvPr/>
          </p:nvPicPr>
          <p:blipFill rotWithShape="1">
            <a:blip r:embed="rId3">
              <a:alphaModFix/>
            </a:blip>
            <a:srcRect/>
            <a:stretch/>
          </p:blipFill>
          <p:spPr>
            <a:xfrm>
              <a:off x="3408" y="1200"/>
              <a:ext cx="1200" cy="1017"/>
            </a:xfrm>
            <a:prstGeom prst="rect">
              <a:avLst/>
            </a:prstGeom>
            <a:noFill/>
            <a:ln>
              <a:noFill/>
            </a:ln>
          </p:spPr>
        </p:pic>
        <p:pic>
          <p:nvPicPr>
            <p:cNvPr id="109" name="Google Shape;109;p6" descr="Baseline"/>
            <p:cNvPicPr preferRelativeResize="0"/>
            <p:nvPr/>
          </p:nvPicPr>
          <p:blipFill rotWithShape="1">
            <a:blip r:embed="rId4">
              <a:alphaModFix/>
            </a:blip>
            <a:srcRect/>
            <a:stretch/>
          </p:blipFill>
          <p:spPr>
            <a:xfrm>
              <a:off x="3408" y="1200"/>
              <a:ext cx="267" cy="336"/>
            </a:xfrm>
            <a:prstGeom prst="rect">
              <a:avLst/>
            </a:prstGeom>
            <a:noFill/>
            <a:ln>
              <a:noFill/>
            </a:ln>
          </p:spPr>
        </p:pic>
        <p:pic>
          <p:nvPicPr>
            <p:cNvPr id="110" name="Google Shape;110;p6" descr="Baseline"/>
            <p:cNvPicPr preferRelativeResize="0"/>
            <p:nvPr/>
          </p:nvPicPr>
          <p:blipFill rotWithShape="1">
            <a:blip r:embed="rId4">
              <a:alphaModFix/>
            </a:blip>
            <a:srcRect/>
            <a:stretch/>
          </p:blipFill>
          <p:spPr>
            <a:xfrm>
              <a:off x="3648" y="1200"/>
              <a:ext cx="267" cy="336"/>
            </a:xfrm>
            <a:prstGeom prst="rect">
              <a:avLst/>
            </a:prstGeom>
            <a:noFill/>
            <a:ln>
              <a:noFill/>
            </a:ln>
          </p:spPr>
        </p:pic>
        <p:sp>
          <p:nvSpPr>
            <p:cNvPr id="111" name="Google Shape;111;p6"/>
            <p:cNvSpPr/>
            <p:nvPr/>
          </p:nvSpPr>
          <p:spPr>
            <a:xfrm>
              <a:off x="4368" y="1872"/>
              <a:ext cx="240" cy="33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12" name="Google Shape;112;p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352277" y="5393824"/>
            <a:ext cx="2362200" cy="720725"/>
          </a:xfrm>
          <a:prstGeom prst="rect">
            <a:avLst/>
          </a:prstGeom>
          <a:noFill/>
          <a:ln>
            <a:noFill/>
          </a:ln>
        </p:spPr>
      </p:pic>
      <p:sp>
        <p:nvSpPr>
          <p:cNvPr id="113" name="Google Shape;113;p6"/>
          <p:cNvSpPr txBox="1"/>
          <p:nvPr/>
        </p:nvSpPr>
        <p:spPr>
          <a:xfrm>
            <a:off x="2742653" y="6170964"/>
            <a:ext cx="3505200" cy="4000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Stejskal-Tanner (1965) </a:t>
            </a:r>
            <a:endParaRPr/>
          </a:p>
        </p:txBody>
      </p:sp>
      <p:pic>
        <p:nvPicPr>
          <p:cNvPr id="114" name="Google Shape;114;p6" descr="Screen Shot 2013-09-08 at 2.56.12 PM.pn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247853" y="2017811"/>
            <a:ext cx="2444579" cy="2453928"/>
          </a:xfrm>
          <a:prstGeom prst="rect">
            <a:avLst/>
          </a:prstGeom>
          <a:noFill/>
          <a:ln>
            <a:noFill/>
          </a:ln>
        </p:spPr>
      </p:pic>
      <p:sp>
        <p:nvSpPr>
          <p:cNvPr id="115" name="Google Shape;115;p6"/>
          <p:cNvSpPr/>
          <p:nvPr/>
        </p:nvSpPr>
        <p:spPr>
          <a:xfrm rot="3305936">
            <a:off x="2775469" y="4725701"/>
            <a:ext cx="908216" cy="553809"/>
          </a:xfrm>
          <a:prstGeom prst="rightArrow">
            <a:avLst>
              <a:gd name="adj1" fmla="val 50000"/>
              <a:gd name="adj2" fmla="val 50000"/>
            </a:avLst>
          </a:prstGeom>
          <a:solidFill>
            <a:srgbClr val="000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6"/>
          <p:cNvSpPr txBox="1"/>
          <p:nvPr/>
        </p:nvSpPr>
        <p:spPr>
          <a:xfrm>
            <a:off x="792343" y="1283415"/>
            <a:ext cx="224459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DWI</a:t>
            </a:r>
            <a:endParaRPr/>
          </a:p>
        </p:txBody>
      </p:sp>
      <p:sp>
        <p:nvSpPr>
          <p:cNvPr id="117" name="Google Shape;117;p6"/>
          <p:cNvSpPr txBox="1"/>
          <p:nvPr/>
        </p:nvSpPr>
        <p:spPr>
          <a:xfrm>
            <a:off x="6298261" y="1290686"/>
            <a:ext cx="224459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DTI</a:t>
            </a:r>
            <a:endParaRPr/>
          </a:p>
        </p:txBody>
      </p:sp>
      <p:sp>
        <p:nvSpPr>
          <p:cNvPr id="118" name="Google Shape;118;p6"/>
          <p:cNvSpPr txBox="1"/>
          <p:nvPr/>
        </p:nvSpPr>
        <p:spPr>
          <a:xfrm>
            <a:off x="6247853" y="5946923"/>
            <a:ext cx="2653057"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Arial"/>
                <a:ea typeface="Arial"/>
                <a:cs typeface="Arial"/>
                <a:sym typeface="Arial"/>
              </a:rPr>
              <a:t>Si: DWI volume acquired with ith gradient</a:t>
            </a:r>
            <a:endParaRPr/>
          </a:p>
          <a:p>
            <a:pPr marL="0" marR="0" lvl="0" indent="0" algn="l" rtl="0">
              <a:spcBef>
                <a:spcPts val="0"/>
              </a:spcBef>
              <a:spcAft>
                <a:spcPts val="0"/>
              </a:spcAft>
              <a:buNone/>
            </a:pPr>
            <a:r>
              <a:rPr lang="en-US" sz="1400" i="1">
                <a:solidFill>
                  <a:schemeClr val="dk1"/>
                </a:solidFill>
                <a:latin typeface="Arial"/>
                <a:ea typeface="Arial"/>
                <a:cs typeface="Arial"/>
                <a:sym typeface="Arial"/>
              </a:rPr>
              <a:t>So: Baseline volume</a:t>
            </a:r>
            <a:endParaRPr/>
          </a:p>
        </p:txBody>
      </p:sp>
      <p:sp>
        <p:nvSpPr>
          <p:cNvPr id="119" name="Google Shape;119;p6"/>
          <p:cNvSpPr txBox="1"/>
          <p:nvPr/>
        </p:nvSpPr>
        <p:spPr>
          <a:xfrm>
            <a:off x="1662756" y="2415652"/>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S1</a:t>
            </a:r>
            <a:endParaRPr/>
          </a:p>
        </p:txBody>
      </p:sp>
      <p:sp>
        <p:nvSpPr>
          <p:cNvPr id="120" name="Google Shape;120;p6"/>
          <p:cNvSpPr txBox="1"/>
          <p:nvPr/>
        </p:nvSpPr>
        <p:spPr>
          <a:xfrm>
            <a:off x="2391098" y="2415652"/>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S2</a:t>
            </a:r>
            <a:endParaRPr/>
          </a:p>
        </p:txBody>
      </p:sp>
      <p:sp>
        <p:nvSpPr>
          <p:cNvPr id="121" name="Google Shape;121;p6"/>
          <p:cNvSpPr txBox="1"/>
          <p:nvPr/>
        </p:nvSpPr>
        <p:spPr>
          <a:xfrm>
            <a:off x="3036934" y="2421415"/>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S3</a:t>
            </a:r>
            <a:endParaRPr/>
          </a:p>
        </p:txBody>
      </p:sp>
      <p:sp>
        <p:nvSpPr>
          <p:cNvPr id="122" name="Google Shape;122;p6"/>
          <p:cNvSpPr txBox="1"/>
          <p:nvPr/>
        </p:nvSpPr>
        <p:spPr>
          <a:xfrm>
            <a:off x="228600" y="2438400"/>
            <a:ext cx="51454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S0</a:t>
            </a:r>
            <a:endParaRPr/>
          </a:p>
        </p:txBody>
      </p:sp>
      <p:sp>
        <p:nvSpPr>
          <p:cNvPr id="123" name="Google Shape;123;p6"/>
          <p:cNvSpPr txBox="1"/>
          <p:nvPr/>
        </p:nvSpPr>
        <p:spPr>
          <a:xfrm>
            <a:off x="990562" y="2415652"/>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S0</a:t>
            </a:r>
            <a:endParaRPr/>
          </a:p>
        </p:txBody>
      </p:sp>
      <p:sp>
        <p:nvSpPr>
          <p:cNvPr id="124" name="Google Shape;124;p6"/>
          <p:cNvSpPr txBox="1"/>
          <p:nvPr/>
        </p:nvSpPr>
        <p:spPr>
          <a:xfrm>
            <a:off x="1662756" y="3249313"/>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S6</a:t>
            </a:r>
            <a:endParaRPr/>
          </a:p>
        </p:txBody>
      </p:sp>
      <p:sp>
        <p:nvSpPr>
          <p:cNvPr id="125" name="Google Shape;125;p6"/>
          <p:cNvSpPr txBox="1"/>
          <p:nvPr/>
        </p:nvSpPr>
        <p:spPr>
          <a:xfrm>
            <a:off x="2391098" y="3249313"/>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S7</a:t>
            </a:r>
            <a:endParaRPr/>
          </a:p>
        </p:txBody>
      </p:sp>
      <p:sp>
        <p:nvSpPr>
          <p:cNvPr id="126" name="Google Shape;126;p6"/>
          <p:cNvSpPr txBox="1"/>
          <p:nvPr/>
        </p:nvSpPr>
        <p:spPr>
          <a:xfrm>
            <a:off x="3036934" y="3255076"/>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S8</a:t>
            </a:r>
            <a:endParaRPr/>
          </a:p>
        </p:txBody>
      </p:sp>
      <p:sp>
        <p:nvSpPr>
          <p:cNvPr id="127" name="Google Shape;127;p6"/>
          <p:cNvSpPr txBox="1"/>
          <p:nvPr/>
        </p:nvSpPr>
        <p:spPr>
          <a:xfrm>
            <a:off x="247452" y="3255076"/>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S4</a:t>
            </a:r>
            <a:endParaRPr/>
          </a:p>
        </p:txBody>
      </p:sp>
      <p:sp>
        <p:nvSpPr>
          <p:cNvPr id="128" name="Google Shape;128;p6"/>
          <p:cNvSpPr txBox="1"/>
          <p:nvPr/>
        </p:nvSpPr>
        <p:spPr>
          <a:xfrm>
            <a:off x="990562" y="3249313"/>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S5</a:t>
            </a:r>
            <a:endParaRPr/>
          </a:p>
        </p:txBody>
      </p:sp>
      <p:sp>
        <p:nvSpPr>
          <p:cNvPr id="129" name="Google Shape;129;p6"/>
          <p:cNvSpPr txBox="1"/>
          <p:nvPr/>
        </p:nvSpPr>
        <p:spPr>
          <a:xfrm>
            <a:off x="247452" y="4081651"/>
            <a:ext cx="4194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S9</a:t>
            </a:r>
            <a:endParaRPr/>
          </a:p>
        </p:txBody>
      </p:sp>
      <p:sp>
        <p:nvSpPr>
          <p:cNvPr id="130" name="Google Shape;130;p6"/>
          <p:cNvSpPr txBox="1"/>
          <p:nvPr/>
        </p:nvSpPr>
        <p:spPr>
          <a:xfrm>
            <a:off x="924107" y="4084397"/>
            <a:ext cx="5835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S10</a:t>
            </a:r>
            <a:endParaRPr/>
          </a:p>
        </p:txBody>
      </p:sp>
      <p:sp>
        <p:nvSpPr>
          <p:cNvPr id="131" name="Google Shape;131;p6"/>
          <p:cNvSpPr txBox="1"/>
          <p:nvPr/>
        </p:nvSpPr>
        <p:spPr>
          <a:xfrm>
            <a:off x="1574149" y="4084397"/>
            <a:ext cx="55661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S11</a:t>
            </a:r>
            <a:endParaRPr/>
          </a:p>
        </p:txBody>
      </p:sp>
      <p:sp>
        <p:nvSpPr>
          <p:cNvPr id="132" name="Google Shape;132;p6"/>
          <p:cNvSpPr txBox="1"/>
          <p:nvPr/>
        </p:nvSpPr>
        <p:spPr>
          <a:xfrm>
            <a:off x="2343971" y="4081651"/>
            <a:ext cx="55661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S12</a:t>
            </a:r>
            <a:endParaRPr/>
          </a:p>
        </p:txBody>
      </p:sp>
      <p:sp>
        <p:nvSpPr>
          <p:cNvPr id="133" name="Google Shape;133;p6"/>
          <p:cNvSpPr txBox="1"/>
          <p:nvPr/>
        </p:nvSpPr>
        <p:spPr>
          <a:xfrm>
            <a:off x="111853" y="4504538"/>
            <a:ext cx="235339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DWI dataset acquired with 12 gradient and 2 baseline </a:t>
            </a:r>
            <a:endParaRPr/>
          </a:p>
        </p:txBody>
      </p:sp>
      <p:sp>
        <p:nvSpPr>
          <p:cNvPr id="134" name="Google Shape;134;p6"/>
          <p:cNvSpPr/>
          <p:nvPr/>
        </p:nvSpPr>
        <p:spPr>
          <a:xfrm>
            <a:off x="6767830" y="4471739"/>
            <a:ext cx="15021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DTI dataset</a:t>
            </a:r>
            <a:endParaRPr/>
          </a:p>
        </p:txBody>
      </p:sp>
      <p:sp>
        <p:nvSpPr>
          <p:cNvPr id="135" name="Google Shape;135;p6"/>
          <p:cNvSpPr/>
          <p:nvPr/>
        </p:nvSpPr>
        <p:spPr>
          <a:xfrm rot="-2623163">
            <a:off x="5629502" y="4837341"/>
            <a:ext cx="908216" cy="553809"/>
          </a:xfrm>
          <a:prstGeom prst="rightArrow">
            <a:avLst>
              <a:gd name="adj1" fmla="val 50000"/>
              <a:gd name="adj2" fmla="val 50000"/>
            </a:avLst>
          </a:prstGeom>
          <a:solidFill>
            <a:srgbClr val="000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5" name="Google Shape;745;p6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746" name="Google Shape;746;p60"/>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Fractional Anisotropy</a:t>
            </a:r>
            <a:endParaRPr/>
          </a:p>
        </p:txBody>
      </p:sp>
      <p:sp>
        <p:nvSpPr>
          <p:cNvPr id="747" name="Google Shape;747;p60"/>
          <p:cNvSpPr txBox="1"/>
          <p:nvPr/>
        </p:nvSpPr>
        <p:spPr>
          <a:xfrm>
            <a:off x="0" y="1592263"/>
            <a:ext cx="4419600" cy="163036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Explore the FA values in the Corpus Callosum and in adjacent gray matter areas. Note how the FA values are high in the white matter areas, and low in gray matter regions</a:t>
            </a:r>
            <a:endParaRPr/>
          </a:p>
        </p:txBody>
      </p:sp>
      <p:cxnSp>
        <p:nvCxnSpPr>
          <p:cNvPr id="748" name="Google Shape;748;p60"/>
          <p:cNvCxnSpPr>
            <a:stCxn id="747" idx="3"/>
          </p:cNvCxnSpPr>
          <p:nvPr/>
        </p:nvCxnSpPr>
        <p:spPr>
          <a:xfrm>
            <a:off x="4419600" y="2407444"/>
            <a:ext cx="1447800" cy="1459800"/>
          </a:xfrm>
          <a:prstGeom prst="straightConnector1">
            <a:avLst/>
          </a:prstGeom>
          <a:noFill/>
          <a:ln w="57150" cap="flat" cmpd="sng">
            <a:solidFill>
              <a:srgbClr val="FF0000"/>
            </a:solidFill>
            <a:prstDash val="solid"/>
            <a:round/>
            <a:headEnd type="none" w="sm" len="sm"/>
            <a:tailEnd type="stealth" w="med" len="med"/>
          </a:ln>
        </p:spPr>
      </p:cxnSp>
      <p:sp>
        <p:nvSpPr>
          <p:cNvPr id="749" name="Google Shape;749;p60"/>
          <p:cNvSpPr/>
          <p:nvPr/>
        </p:nvSpPr>
        <p:spPr>
          <a:xfrm>
            <a:off x="0" y="5389563"/>
            <a:ext cx="3581400" cy="914400"/>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6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16" y="1295400"/>
            <a:ext cx="9144000" cy="5143500"/>
          </a:xfrm>
          <a:prstGeom prst="rect">
            <a:avLst/>
          </a:prstGeom>
          <a:noFill/>
          <a:ln>
            <a:noFill/>
          </a:ln>
        </p:spPr>
      </p:pic>
      <p:sp>
        <p:nvSpPr>
          <p:cNvPr id="755" name="Google Shape;755;p61"/>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000000"/>
                </a:solidFill>
                <a:latin typeface="Arimo"/>
                <a:ea typeface="Arimo"/>
                <a:cs typeface="Arimo"/>
                <a:sym typeface="Arimo"/>
              </a:rPr>
              <a:t>Fractional Anisotropy</a:t>
            </a:r>
            <a:endParaRPr/>
          </a:p>
        </p:txBody>
      </p:sp>
      <p:sp>
        <p:nvSpPr>
          <p:cNvPr id="756" name="Google Shape;756;p61"/>
          <p:cNvSpPr txBox="1"/>
          <p:nvPr/>
        </p:nvSpPr>
        <p:spPr>
          <a:xfrm>
            <a:off x="609600" y="3048000"/>
            <a:ext cx="35052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Change to Conventional view</a:t>
            </a:r>
            <a:endParaRPr sz="2000">
              <a:solidFill>
                <a:schemeClr val="dk1"/>
              </a:solidFill>
              <a:latin typeface="Arial"/>
              <a:ea typeface="Arial"/>
              <a:cs typeface="Arial"/>
              <a:sym typeface="Arial"/>
            </a:endParaRPr>
          </a:p>
        </p:txBody>
      </p:sp>
      <p:cxnSp>
        <p:nvCxnSpPr>
          <p:cNvPr id="757" name="Google Shape;757;p61"/>
          <p:cNvCxnSpPr/>
          <p:nvPr/>
        </p:nvCxnSpPr>
        <p:spPr>
          <a:xfrm rot="10800000" flipH="1">
            <a:off x="4114800" y="1600200"/>
            <a:ext cx="762000" cy="14478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2"/>
          <p:cNvSpPr txBox="1">
            <a:spLocks noGrp="1"/>
          </p:cNvSpPr>
          <p:nvPr>
            <p:ph type="title"/>
          </p:nvPr>
        </p:nvSpPr>
        <p:spPr>
          <a:xfrm>
            <a:off x="5205413" y="2312988"/>
            <a:ext cx="3494087" cy="2230437"/>
          </a:xfrm>
          <a:prstGeom prst="rect">
            <a:avLst/>
          </a:prstGeom>
          <a:solidFill>
            <a:srgbClr val="D9D9D9"/>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latin typeface="Arimo"/>
                <a:ea typeface="Arimo"/>
                <a:cs typeface="Arimo"/>
                <a:sym typeface="Arimo"/>
              </a:rPr>
              <a:t>Part 2: </a:t>
            </a:r>
            <a:br>
              <a:rPr lang="en-US" sz="4000">
                <a:latin typeface="Arimo"/>
                <a:ea typeface="Arimo"/>
                <a:cs typeface="Arimo"/>
                <a:sym typeface="Arimo"/>
              </a:rPr>
            </a:br>
            <a:r>
              <a:rPr lang="en-US" sz="4000">
                <a:latin typeface="Arimo"/>
                <a:ea typeface="Arimo"/>
                <a:cs typeface="Arimo"/>
                <a:sym typeface="Arimo"/>
              </a:rPr>
              <a:t>Visualizing the tensor data</a:t>
            </a:r>
            <a:endParaRPr/>
          </a:p>
        </p:txBody>
      </p:sp>
      <p:pic>
        <p:nvPicPr>
          <p:cNvPr id="763" name="Google Shape;763;p6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44475" y="1847850"/>
            <a:ext cx="4627563" cy="32369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6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769" name="Google Shape;769;p63"/>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3D Visualization: Glyphs</a:t>
            </a:r>
            <a:endParaRPr/>
          </a:p>
        </p:txBody>
      </p:sp>
      <p:sp>
        <p:nvSpPr>
          <p:cNvPr id="770" name="Google Shape;770;p63"/>
          <p:cNvSpPr txBox="1"/>
          <p:nvPr/>
        </p:nvSpPr>
        <p:spPr>
          <a:xfrm>
            <a:off x="4038601" y="2290047"/>
            <a:ext cx="3810000" cy="70643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Modules menu and select the module </a:t>
            </a:r>
            <a:r>
              <a:rPr lang="en-US" sz="2000" b="1">
                <a:solidFill>
                  <a:schemeClr val="dk1"/>
                </a:solidFill>
                <a:latin typeface="Arial"/>
                <a:ea typeface="Arial"/>
                <a:cs typeface="Arial"/>
                <a:sym typeface="Arial"/>
              </a:rPr>
              <a:t>Volumes </a:t>
            </a:r>
            <a:endParaRPr sz="2000">
              <a:solidFill>
                <a:schemeClr val="dk1"/>
              </a:solidFill>
              <a:latin typeface="Arial"/>
              <a:ea typeface="Arial"/>
              <a:cs typeface="Arial"/>
              <a:sym typeface="Arial"/>
            </a:endParaRPr>
          </a:p>
        </p:txBody>
      </p:sp>
      <p:cxnSp>
        <p:nvCxnSpPr>
          <p:cNvPr id="771" name="Google Shape;771;p63"/>
          <p:cNvCxnSpPr/>
          <p:nvPr/>
        </p:nvCxnSpPr>
        <p:spPr>
          <a:xfrm flipH="1">
            <a:off x="2590800" y="2743200"/>
            <a:ext cx="1447802" cy="9906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777" name="Google Shape;777;p64"/>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3D Visualization: Glyphs</a:t>
            </a:r>
            <a:endParaRPr/>
          </a:p>
        </p:txBody>
      </p:sp>
      <p:sp>
        <p:nvSpPr>
          <p:cNvPr id="778" name="Google Shape;778;p64"/>
          <p:cNvSpPr txBox="1"/>
          <p:nvPr/>
        </p:nvSpPr>
        <p:spPr>
          <a:xfrm>
            <a:off x="4472394" y="1905000"/>
            <a:ext cx="4117975" cy="193899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Position the mouse over the </a:t>
            </a:r>
            <a:r>
              <a:rPr lang="en-US" sz="2000" b="1">
                <a:solidFill>
                  <a:schemeClr val="dk1"/>
                </a:solidFill>
                <a:latin typeface="Arial"/>
                <a:ea typeface="Arial"/>
                <a:cs typeface="Arial"/>
                <a:sym typeface="Arial"/>
              </a:rPr>
              <a:t>pin icon </a:t>
            </a:r>
            <a:r>
              <a:rPr lang="en-US" sz="2000">
                <a:solidFill>
                  <a:schemeClr val="dk1"/>
                </a:solidFill>
                <a:latin typeface="Arial"/>
                <a:ea typeface="Arial"/>
                <a:cs typeface="Arial"/>
                <a:sym typeface="Arial"/>
              </a:rPr>
              <a:t>and select the </a:t>
            </a:r>
            <a:r>
              <a:rPr lang="en-US" sz="2000" b="1">
                <a:solidFill>
                  <a:schemeClr val="dk1"/>
                </a:solidFill>
                <a:latin typeface="Arial"/>
                <a:ea typeface="Arial"/>
                <a:cs typeface="Arial"/>
                <a:sym typeface="Arial"/>
              </a:rPr>
              <a:t>‘&lt;&lt;‘ </a:t>
            </a:r>
            <a:r>
              <a:rPr lang="en-US" sz="2000">
                <a:solidFill>
                  <a:schemeClr val="dk1"/>
                </a:solidFill>
                <a:latin typeface="Arial"/>
                <a:ea typeface="Arial"/>
                <a:cs typeface="Arial"/>
                <a:sym typeface="Arial"/>
              </a:rPr>
              <a:t>icon to display the axial slice toolbar. Set the </a:t>
            </a:r>
            <a:r>
              <a:rPr lang="en-US" sz="2000" b="1">
                <a:solidFill>
                  <a:schemeClr val="dk1"/>
                </a:solidFill>
                <a:latin typeface="Arial"/>
                <a:ea typeface="Arial"/>
                <a:cs typeface="Arial"/>
                <a:sym typeface="Arial"/>
              </a:rPr>
              <a:t>Foreground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fa</a:t>
            </a:r>
            <a:r>
              <a:rPr lang="en-US" sz="2000">
                <a:solidFill>
                  <a:schemeClr val="dk1"/>
                </a:solidFill>
                <a:latin typeface="Arial"/>
                <a:ea typeface="Arial"/>
                <a:cs typeface="Arial"/>
                <a:sym typeface="Arial"/>
              </a:rPr>
              <a:t>’ and the </a:t>
            </a:r>
            <a:r>
              <a:rPr lang="en-US" sz="2000" b="1">
                <a:solidFill>
                  <a:schemeClr val="dk1"/>
                </a:solidFill>
                <a:latin typeface="Arial"/>
                <a:ea typeface="Arial"/>
                <a:cs typeface="Arial"/>
                <a:sym typeface="Arial"/>
              </a:rPr>
              <a:t>Background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dti</a:t>
            </a:r>
            <a:r>
              <a:rPr lang="en-US" sz="2000">
                <a:solidFill>
                  <a:schemeClr val="dk1"/>
                </a:solidFill>
                <a:latin typeface="Arial"/>
                <a:ea typeface="Arial"/>
                <a:cs typeface="Arial"/>
                <a:sym typeface="Arial"/>
              </a:rPr>
              <a:t>’, with the </a:t>
            </a:r>
            <a:r>
              <a:rPr lang="en-US" sz="2000" b="1">
                <a:solidFill>
                  <a:schemeClr val="dk1"/>
                </a:solidFill>
                <a:latin typeface="Arial"/>
                <a:ea typeface="Arial"/>
                <a:cs typeface="Arial"/>
                <a:sym typeface="Arial"/>
              </a:rPr>
              <a:t>Foreground </a:t>
            </a:r>
            <a:r>
              <a:rPr lang="en-US" sz="2000">
                <a:solidFill>
                  <a:schemeClr val="dk1"/>
                </a:solidFill>
                <a:latin typeface="Arial"/>
                <a:ea typeface="Arial"/>
                <a:cs typeface="Arial"/>
                <a:sym typeface="Arial"/>
              </a:rPr>
              <a:t>opacity set to </a:t>
            </a:r>
            <a:r>
              <a:rPr lang="en-US" sz="2000" b="1">
                <a:solidFill>
                  <a:schemeClr val="dk1"/>
                </a:solidFill>
                <a:latin typeface="Arial"/>
                <a:ea typeface="Arial"/>
                <a:cs typeface="Arial"/>
                <a:sym typeface="Arial"/>
              </a:rPr>
              <a:t>1.00</a:t>
            </a:r>
            <a:endParaRPr sz="2000" b="1">
              <a:solidFill>
                <a:schemeClr val="dk1"/>
              </a:solidFill>
              <a:latin typeface="Arial"/>
              <a:ea typeface="Arial"/>
              <a:cs typeface="Arial"/>
              <a:sym typeface="Arial"/>
            </a:endParaRPr>
          </a:p>
        </p:txBody>
      </p:sp>
      <p:sp>
        <p:nvSpPr>
          <p:cNvPr id="779" name="Google Shape;779;p64"/>
          <p:cNvSpPr/>
          <p:nvPr/>
        </p:nvSpPr>
        <p:spPr>
          <a:xfrm>
            <a:off x="4267200" y="4038600"/>
            <a:ext cx="1600200" cy="914400"/>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p6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72" y="1295400"/>
            <a:ext cx="9144000" cy="5143500"/>
          </a:xfrm>
          <a:prstGeom prst="rect">
            <a:avLst/>
          </a:prstGeom>
          <a:noFill/>
          <a:ln>
            <a:noFill/>
          </a:ln>
        </p:spPr>
      </p:pic>
      <p:sp>
        <p:nvSpPr>
          <p:cNvPr id="785" name="Google Shape;785;p65"/>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3D Visualization: Glyphs</a:t>
            </a:r>
            <a:endParaRPr/>
          </a:p>
        </p:txBody>
      </p:sp>
      <p:sp>
        <p:nvSpPr>
          <p:cNvPr id="786" name="Google Shape;786;p65"/>
          <p:cNvSpPr txBox="1"/>
          <p:nvPr/>
        </p:nvSpPr>
        <p:spPr>
          <a:xfrm>
            <a:off x="4419600" y="2489537"/>
            <a:ext cx="36576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Set the </a:t>
            </a:r>
            <a:r>
              <a:rPr lang="en-US" sz="2000" b="1">
                <a:solidFill>
                  <a:schemeClr val="dk1"/>
                </a:solidFill>
                <a:latin typeface="Arial"/>
                <a:ea typeface="Arial"/>
                <a:cs typeface="Arial"/>
                <a:sym typeface="Arial"/>
              </a:rPr>
              <a:t>Active Volume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‘dti’</a:t>
            </a:r>
            <a:r>
              <a:rPr lang="en-US" sz="2000">
                <a:solidFill>
                  <a:schemeClr val="dk1"/>
                </a:solidFill>
                <a:latin typeface="Arial"/>
                <a:ea typeface="Arial"/>
                <a:cs typeface="Arial"/>
                <a:sym typeface="Arial"/>
              </a:rPr>
              <a:t> and the </a:t>
            </a:r>
            <a:r>
              <a:rPr lang="en-US" sz="2000" b="1">
                <a:solidFill>
                  <a:schemeClr val="dk1"/>
                </a:solidFill>
                <a:latin typeface="Arial"/>
                <a:ea typeface="Arial"/>
                <a:cs typeface="Arial"/>
                <a:sym typeface="Arial"/>
              </a:rPr>
              <a:t>Scalar Mode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‘ColorOrientation’ </a:t>
            </a:r>
            <a:endParaRPr sz="2000">
              <a:solidFill>
                <a:schemeClr val="dk1"/>
              </a:solidFill>
              <a:latin typeface="Arial"/>
              <a:ea typeface="Arial"/>
              <a:cs typeface="Arial"/>
              <a:sym typeface="Arial"/>
            </a:endParaRPr>
          </a:p>
        </p:txBody>
      </p:sp>
      <p:sp>
        <p:nvSpPr>
          <p:cNvPr id="787" name="Google Shape;787;p65"/>
          <p:cNvSpPr/>
          <p:nvPr/>
        </p:nvSpPr>
        <p:spPr>
          <a:xfrm>
            <a:off x="-8860" y="2286000"/>
            <a:ext cx="3581400" cy="1066800"/>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461" y="1295400"/>
            <a:ext cx="9144000" cy="5143500"/>
          </a:xfrm>
          <a:prstGeom prst="rect">
            <a:avLst/>
          </a:prstGeom>
          <a:noFill/>
          <a:ln>
            <a:noFill/>
          </a:ln>
        </p:spPr>
      </p:pic>
      <p:sp>
        <p:nvSpPr>
          <p:cNvPr id="793" name="Google Shape;793;p66"/>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3D Visualization: Glyphs</a:t>
            </a:r>
            <a:endParaRPr/>
          </a:p>
        </p:txBody>
      </p:sp>
      <p:sp>
        <p:nvSpPr>
          <p:cNvPr id="794" name="Google Shape;794;p66"/>
          <p:cNvSpPr txBox="1"/>
          <p:nvPr/>
        </p:nvSpPr>
        <p:spPr>
          <a:xfrm>
            <a:off x="4038600" y="2133600"/>
            <a:ext cx="4572000" cy="286232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Scroll down the module panel and in the </a:t>
            </a:r>
            <a:r>
              <a:rPr lang="en-US" sz="2000" b="1">
                <a:solidFill>
                  <a:schemeClr val="dk1"/>
                </a:solidFill>
                <a:latin typeface="Arial"/>
                <a:ea typeface="Arial"/>
                <a:cs typeface="Arial"/>
                <a:sym typeface="Arial"/>
              </a:rPr>
              <a:t>Glyphs on Slices Display </a:t>
            </a:r>
            <a:r>
              <a:rPr lang="en-US" sz="2000">
                <a:solidFill>
                  <a:schemeClr val="dk1"/>
                </a:solidFill>
                <a:latin typeface="Arial"/>
                <a:ea typeface="Arial"/>
                <a:cs typeface="Arial"/>
                <a:sym typeface="Arial"/>
              </a:rPr>
              <a:t>section:</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-Check off the option for </a:t>
            </a:r>
            <a:r>
              <a:rPr lang="en-US" sz="2000" b="1">
                <a:solidFill>
                  <a:schemeClr val="dk1"/>
                </a:solidFill>
                <a:latin typeface="Arial"/>
                <a:ea typeface="Arial"/>
                <a:cs typeface="Arial"/>
                <a:sym typeface="Arial"/>
              </a:rPr>
              <a:t>Red, Yellow, and Green Slice Visibility</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-Set the </a:t>
            </a:r>
            <a:r>
              <a:rPr lang="en-US" sz="2000" b="1">
                <a:solidFill>
                  <a:schemeClr val="dk1"/>
                </a:solidFill>
                <a:latin typeface="Arial"/>
                <a:ea typeface="Arial"/>
                <a:cs typeface="Arial"/>
                <a:sym typeface="Arial"/>
              </a:rPr>
              <a:t>Color by Scalar </a:t>
            </a:r>
            <a:r>
              <a:rPr lang="en-US" sz="2000">
                <a:solidFill>
                  <a:schemeClr val="dk1"/>
                </a:solidFill>
                <a:latin typeface="Arial"/>
                <a:ea typeface="Arial"/>
                <a:cs typeface="Arial"/>
                <a:sym typeface="Arial"/>
              </a:rPr>
              <a:t>parameter to </a:t>
            </a:r>
            <a:r>
              <a:rPr lang="en-US" sz="2000" b="1">
                <a:solidFill>
                  <a:schemeClr val="dk1"/>
                </a:solidFill>
                <a:latin typeface="Arial"/>
                <a:ea typeface="Arial"/>
                <a:cs typeface="Arial"/>
                <a:sym typeface="Arial"/>
              </a:rPr>
              <a:t>‘ColorOrientation’</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a:t>
            </a:r>
            <a:r>
              <a:rPr lang="en-US" sz="2000">
                <a:solidFill>
                  <a:schemeClr val="dk1"/>
                </a:solidFill>
                <a:latin typeface="Arial"/>
                <a:ea typeface="Arial"/>
                <a:cs typeface="Arial"/>
                <a:sym typeface="Arial"/>
              </a:rPr>
              <a:t>Set the </a:t>
            </a:r>
            <a:r>
              <a:rPr lang="en-US" sz="2000" b="1">
                <a:solidFill>
                  <a:schemeClr val="dk1"/>
                </a:solidFill>
                <a:latin typeface="Arial"/>
                <a:ea typeface="Arial"/>
                <a:cs typeface="Arial"/>
                <a:sym typeface="Arial"/>
              </a:rPr>
              <a:t>Glyph Type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‘Ellipsoids’</a:t>
            </a:r>
            <a:endParaRPr sz="2000">
              <a:solidFill>
                <a:schemeClr val="dk1"/>
              </a:solidFill>
              <a:latin typeface="Arial"/>
              <a:ea typeface="Arial"/>
              <a:cs typeface="Arial"/>
              <a:sym typeface="Arial"/>
            </a:endParaRPr>
          </a:p>
        </p:txBody>
      </p:sp>
      <p:sp>
        <p:nvSpPr>
          <p:cNvPr id="795" name="Google Shape;795;p66"/>
          <p:cNvSpPr/>
          <p:nvPr/>
        </p:nvSpPr>
        <p:spPr>
          <a:xfrm rot="10800000" flipH="1">
            <a:off x="-12461" y="4093864"/>
            <a:ext cx="3571358" cy="256506"/>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6" name="Google Shape;796;p66"/>
          <p:cNvSpPr/>
          <p:nvPr/>
        </p:nvSpPr>
        <p:spPr>
          <a:xfrm>
            <a:off x="-24331" y="3505200"/>
            <a:ext cx="3583228" cy="250061"/>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7" name="Google Shape;797;p66"/>
          <p:cNvSpPr/>
          <p:nvPr/>
        </p:nvSpPr>
        <p:spPr>
          <a:xfrm rot="10800000" flipH="1">
            <a:off x="-20396" y="4448556"/>
            <a:ext cx="3571358" cy="240417"/>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Google Shape;802;p6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90" y="1295400"/>
            <a:ext cx="9144000" cy="5143500"/>
          </a:xfrm>
          <a:prstGeom prst="rect">
            <a:avLst/>
          </a:prstGeom>
          <a:noFill/>
          <a:ln>
            <a:noFill/>
          </a:ln>
        </p:spPr>
      </p:pic>
      <p:sp>
        <p:nvSpPr>
          <p:cNvPr id="803" name="Google Shape;803;p67"/>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3D Visualization: Glyphs</a:t>
            </a:r>
            <a:endParaRPr/>
          </a:p>
        </p:txBody>
      </p:sp>
      <p:sp>
        <p:nvSpPr>
          <p:cNvPr id="804" name="Google Shape;804;p67"/>
          <p:cNvSpPr txBox="1"/>
          <p:nvPr/>
        </p:nvSpPr>
        <p:spPr>
          <a:xfrm>
            <a:off x="2514600" y="3064014"/>
            <a:ext cx="3048000" cy="707886"/>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The glyphs appear in all 3 slice viewers</a:t>
            </a:r>
            <a:endParaRPr sz="2000">
              <a:solidFill>
                <a:schemeClr val="dk1"/>
              </a:solidFill>
              <a:latin typeface="Arial"/>
              <a:ea typeface="Arial"/>
              <a:cs typeface="Arial"/>
              <a:sym typeface="Arial"/>
            </a:endParaRPr>
          </a:p>
        </p:txBody>
      </p:sp>
      <p:sp>
        <p:nvSpPr>
          <p:cNvPr id="805" name="Google Shape;805;p67"/>
          <p:cNvSpPr/>
          <p:nvPr/>
        </p:nvSpPr>
        <p:spPr>
          <a:xfrm rot="10800000" flipH="1">
            <a:off x="4038600" y="4114800"/>
            <a:ext cx="5086661" cy="1981200"/>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6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811" name="Google Shape;811;p68"/>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3D Visualization: Glyphs</a:t>
            </a:r>
            <a:endParaRPr/>
          </a:p>
        </p:txBody>
      </p:sp>
      <p:cxnSp>
        <p:nvCxnSpPr>
          <p:cNvPr id="812" name="Google Shape;812;p68"/>
          <p:cNvCxnSpPr/>
          <p:nvPr/>
        </p:nvCxnSpPr>
        <p:spPr>
          <a:xfrm flipH="1">
            <a:off x="4267200" y="3200400"/>
            <a:ext cx="381000" cy="968792"/>
          </a:xfrm>
          <a:prstGeom prst="straightConnector1">
            <a:avLst/>
          </a:prstGeom>
          <a:noFill/>
          <a:ln w="57150" cap="flat" cmpd="sng">
            <a:solidFill>
              <a:srgbClr val="FF0000"/>
            </a:solidFill>
            <a:prstDash val="solid"/>
            <a:round/>
            <a:headEnd type="none" w="sm" len="sm"/>
            <a:tailEnd type="stealth" w="med" len="med"/>
          </a:ln>
        </p:spPr>
      </p:cxnSp>
      <p:sp>
        <p:nvSpPr>
          <p:cNvPr id="813" name="Google Shape;813;p68"/>
          <p:cNvSpPr txBox="1"/>
          <p:nvPr/>
        </p:nvSpPr>
        <p:spPr>
          <a:xfrm>
            <a:off x="4648200" y="1916688"/>
            <a:ext cx="3657600" cy="163121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Position your mouse over the </a:t>
            </a:r>
            <a:r>
              <a:rPr lang="en-US" sz="2000" b="1">
                <a:solidFill>
                  <a:schemeClr val="dk1"/>
                </a:solidFill>
                <a:latin typeface="Arial"/>
                <a:ea typeface="Arial"/>
                <a:cs typeface="Arial"/>
                <a:sym typeface="Arial"/>
              </a:rPr>
              <a:t>pin icon </a:t>
            </a:r>
            <a:r>
              <a:rPr lang="en-US" sz="2000">
                <a:solidFill>
                  <a:schemeClr val="dk1"/>
                </a:solidFill>
                <a:latin typeface="Arial"/>
                <a:ea typeface="Arial"/>
                <a:cs typeface="Arial"/>
                <a:sym typeface="Arial"/>
              </a:rPr>
              <a:t>select the </a:t>
            </a:r>
            <a:r>
              <a:rPr lang="en-US" sz="2000" b="1">
                <a:solidFill>
                  <a:schemeClr val="dk1"/>
                </a:solidFill>
                <a:latin typeface="Arial"/>
                <a:ea typeface="Arial"/>
                <a:cs typeface="Arial"/>
                <a:sym typeface="Arial"/>
              </a:rPr>
              <a:t>eye icon </a:t>
            </a:r>
            <a:r>
              <a:rPr lang="en-US" sz="2000">
                <a:solidFill>
                  <a:schemeClr val="dk1"/>
                </a:solidFill>
                <a:latin typeface="Arial"/>
                <a:ea typeface="Arial"/>
                <a:cs typeface="Arial"/>
                <a:sym typeface="Arial"/>
              </a:rPr>
              <a:t>to display the axial, coronal, and sagittal slices in the 3D viewer</a:t>
            </a:r>
            <a:endParaRPr sz="20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69"/>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3D Visualization: Glyphs</a:t>
            </a:r>
            <a:endParaRPr/>
          </a:p>
        </p:txBody>
      </p:sp>
      <p:sp>
        <p:nvSpPr>
          <p:cNvPr id="819" name="Google Shape;819;p69"/>
          <p:cNvSpPr txBox="1"/>
          <p:nvPr/>
        </p:nvSpPr>
        <p:spPr>
          <a:xfrm>
            <a:off x="914400" y="2590800"/>
            <a:ext cx="3743325" cy="707886"/>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Slicer displays the anatomical slices in the 3D viewer </a:t>
            </a:r>
            <a:endParaRPr sz="2000">
              <a:solidFill>
                <a:schemeClr val="dk1"/>
              </a:solidFill>
              <a:latin typeface="Arial"/>
              <a:ea typeface="Arial"/>
              <a:cs typeface="Arial"/>
              <a:sym typeface="Arial"/>
            </a:endParaRPr>
          </a:p>
        </p:txBody>
      </p:sp>
      <p:pic>
        <p:nvPicPr>
          <p:cNvPr id="820" name="Google Shape;820;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7" descr="Screen Shot 2013-09-08 at 2.56.12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02967" y="1787718"/>
            <a:ext cx="4318465" cy="4334980"/>
          </a:xfrm>
          <a:prstGeom prst="rect">
            <a:avLst/>
          </a:prstGeom>
          <a:noFill/>
          <a:ln>
            <a:noFill/>
          </a:ln>
        </p:spPr>
      </p:pic>
      <p:sp>
        <p:nvSpPr>
          <p:cNvPr id="141" name="Google Shape;141;p7"/>
          <p:cNvSpPr txBox="1">
            <a:spLocks noGrp="1"/>
          </p:cNvSpPr>
          <p:nvPr>
            <p:ph type="title"/>
          </p:nvPr>
        </p:nvSpPr>
        <p:spPr>
          <a:xfrm>
            <a:off x="1219200" y="304800"/>
            <a:ext cx="7239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Diffusion Tensor Imaging</a:t>
            </a:r>
            <a:endParaRPr/>
          </a:p>
        </p:txBody>
      </p:sp>
      <p:sp>
        <p:nvSpPr>
          <p:cNvPr id="142" name="Google Shape;142;p7"/>
          <p:cNvSpPr/>
          <p:nvPr/>
        </p:nvSpPr>
        <p:spPr>
          <a:xfrm>
            <a:off x="2286000" y="3124200"/>
            <a:ext cx="76200" cy="76200"/>
          </a:xfrm>
          <a:prstGeom prst="rect">
            <a:avLst/>
          </a:prstGeom>
          <a:noFill/>
          <a:ln w="38100" cap="flat" cmpd="sng">
            <a:solidFill>
              <a:srgbClr val="FF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143" name="Google Shape;143;p7"/>
          <p:cNvCxnSpPr/>
          <p:nvPr/>
        </p:nvCxnSpPr>
        <p:spPr>
          <a:xfrm rot="10800000" flipH="1">
            <a:off x="2362198" y="1985524"/>
            <a:ext cx="3036939" cy="1186302"/>
          </a:xfrm>
          <a:prstGeom prst="straightConnector1">
            <a:avLst/>
          </a:prstGeom>
          <a:noFill/>
          <a:ln w="38100" cap="flat" cmpd="sng">
            <a:solidFill>
              <a:srgbClr val="FF3300"/>
            </a:solidFill>
            <a:prstDash val="solid"/>
            <a:round/>
            <a:headEnd type="none" w="med" len="med"/>
            <a:tailEnd type="none" w="med" len="med"/>
          </a:ln>
        </p:spPr>
      </p:cxnSp>
      <p:pic>
        <p:nvPicPr>
          <p:cNvPr id="144" name="Google Shape;144;p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399138" y="1447800"/>
            <a:ext cx="2362200" cy="720725"/>
          </a:xfrm>
          <a:prstGeom prst="rect">
            <a:avLst/>
          </a:prstGeom>
          <a:noFill/>
          <a:ln>
            <a:noFill/>
          </a:ln>
        </p:spPr>
      </p:pic>
      <p:sp>
        <p:nvSpPr>
          <p:cNvPr id="145" name="Google Shape;145;p7"/>
          <p:cNvSpPr/>
          <p:nvPr/>
        </p:nvSpPr>
        <p:spPr>
          <a:xfrm>
            <a:off x="7254962" y="1549861"/>
            <a:ext cx="249904" cy="43566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825" name="Google Shape;825;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826" name="Google Shape;826;p70"/>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3D Visualization: Glyphs</a:t>
            </a:r>
            <a:endParaRPr/>
          </a:p>
        </p:txBody>
      </p:sp>
      <p:sp>
        <p:nvSpPr>
          <p:cNvPr id="827" name="Google Shape;827;p70"/>
          <p:cNvSpPr txBox="1"/>
          <p:nvPr/>
        </p:nvSpPr>
        <p:spPr>
          <a:xfrm>
            <a:off x="152400" y="3352800"/>
            <a:ext cx="3783419" cy="1323439"/>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Zoom in to observe the glyphs. The ellipsoids represent the principal direction of diffusion (main eigenvector)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p7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833" name="Google Shape;833;p71"/>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MRI tractography</a:t>
            </a:r>
            <a:endParaRPr>
              <a:latin typeface="Arimo"/>
              <a:ea typeface="Arimo"/>
              <a:cs typeface="Arimo"/>
              <a:sym typeface="Arimo"/>
            </a:endParaRPr>
          </a:p>
        </p:txBody>
      </p:sp>
      <p:sp>
        <p:nvSpPr>
          <p:cNvPr id="834" name="Google Shape;834;p71"/>
          <p:cNvSpPr txBox="1"/>
          <p:nvPr/>
        </p:nvSpPr>
        <p:spPr>
          <a:xfrm>
            <a:off x="1981200" y="1862101"/>
            <a:ext cx="3505200"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Deselect the option for </a:t>
            </a:r>
            <a:r>
              <a:rPr lang="en-US" sz="2000" b="1">
                <a:solidFill>
                  <a:schemeClr val="dk1"/>
                </a:solidFill>
                <a:latin typeface="Arial"/>
                <a:ea typeface="Arial"/>
                <a:cs typeface="Arial"/>
                <a:sym typeface="Arial"/>
              </a:rPr>
              <a:t>Red, Yellow, and Green  Slice Visibility</a:t>
            </a:r>
            <a:r>
              <a:rPr lang="en-US" sz="2000">
                <a:solidFill>
                  <a:schemeClr val="dk1"/>
                </a:solidFill>
                <a:latin typeface="Arial"/>
                <a:ea typeface="Arial"/>
                <a:cs typeface="Arial"/>
                <a:sym typeface="Arial"/>
              </a:rPr>
              <a:t>, and deselect the </a:t>
            </a:r>
            <a:r>
              <a:rPr lang="en-US" sz="2000" b="1">
                <a:solidFill>
                  <a:schemeClr val="dk1"/>
                </a:solidFill>
                <a:latin typeface="Arial"/>
                <a:ea typeface="Arial"/>
                <a:cs typeface="Arial"/>
                <a:sym typeface="Arial"/>
              </a:rPr>
              <a:t>eye icon</a:t>
            </a:r>
            <a:endParaRPr sz="2000">
              <a:solidFill>
                <a:schemeClr val="dk1"/>
              </a:solidFill>
              <a:latin typeface="Arial"/>
              <a:ea typeface="Arial"/>
              <a:cs typeface="Arial"/>
              <a:sym typeface="Arial"/>
            </a:endParaRPr>
          </a:p>
        </p:txBody>
      </p:sp>
      <p:sp>
        <p:nvSpPr>
          <p:cNvPr id="835" name="Google Shape;835;p71"/>
          <p:cNvSpPr/>
          <p:nvPr/>
        </p:nvSpPr>
        <p:spPr>
          <a:xfrm rot="10800000" flipH="1">
            <a:off x="0" y="3444337"/>
            <a:ext cx="3886200" cy="307903"/>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36" name="Google Shape;836;p71"/>
          <p:cNvCxnSpPr/>
          <p:nvPr/>
        </p:nvCxnSpPr>
        <p:spPr>
          <a:xfrm>
            <a:off x="4038600" y="3179734"/>
            <a:ext cx="152400" cy="1011266"/>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842" name="Google Shape;842;p72"/>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MRI tractography</a:t>
            </a:r>
            <a:endParaRPr/>
          </a:p>
        </p:txBody>
      </p:sp>
      <p:sp>
        <p:nvSpPr>
          <p:cNvPr id="843" name="Google Shape;843;p72"/>
          <p:cNvSpPr txBox="1"/>
          <p:nvPr/>
        </p:nvSpPr>
        <p:spPr>
          <a:xfrm>
            <a:off x="4572000" y="2664738"/>
            <a:ext cx="3657600"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Position your mouse over the </a:t>
            </a:r>
            <a:r>
              <a:rPr lang="en-US" sz="2000" b="1">
                <a:solidFill>
                  <a:schemeClr val="dk1"/>
                </a:solidFill>
                <a:latin typeface="Arial"/>
                <a:ea typeface="Arial"/>
                <a:cs typeface="Arial"/>
                <a:sym typeface="Arial"/>
              </a:rPr>
              <a:t>pin icon </a:t>
            </a:r>
            <a:r>
              <a:rPr lang="en-US" sz="2000">
                <a:solidFill>
                  <a:schemeClr val="dk1"/>
                </a:solidFill>
                <a:latin typeface="Arial"/>
                <a:ea typeface="Arial"/>
                <a:cs typeface="Arial"/>
                <a:sym typeface="Arial"/>
              </a:rPr>
              <a:t>and change the </a:t>
            </a:r>
            <a:r>
              <a:rPr lang="en-US" sz="2000" b="1">
                <a:solidFill>
                  <a:schemeClr val="dk1"/>
                </a:solidFill>
                <a:latin typeface="Arial"/>
                <a:ea typeface="Arial"/>
                <a:cs typeface="Arial"/>
                <a:sym typeface="Arial"/>
              </a:rPr>
              <a:t>Foreground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‘None’ </a:t>
            </a:r>
            <a:r>
              <a:rPr lang="en-US" sz="2000">
                <a:solidFill>
                  <a:schemeClr val="dk1"/>
                </a:solidFill>
                <a:latin typeface="Arial"/>
                <a:ea typeface="Arial"/>
                <a:cs typeface="Arial"/>
                <a:sym typeface="Arial"/>
              </a:rPr>
              <a:t>and the </a:t>
            </a:r>
            <a:r>
              <a:rPr lang="en-US" sz="2000" b="1">
                <a:solidFill>
                  <a:schemeClr val="dk1"/>
                </a:solidFill>
                <a:latin typeface="Arial"/>
                <a:ea typeface="Arial"/>
                <a:cs typeface="Arial"/>
                <a:sym typeface="Arial"/>
              </a:rPr>
              <a:t>background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‘fa’</a:t>
            </a:r>
            <a:endParaRPr sz="2000">
              <a:solidFill>
                <a:schemeClr val="dk1"/>
              </a:solidFill>
              <a:latin typeface="Arial"/>
              <a:ea typeface="Arial"/>
              <a:cs typeface="Arial"/>
              <a:sym typeface="Arial"/>
            </a:endParaRPr>
          </a:p>
        </p:txBody>
      </p:sp>
      <p:sp>
        <p:nvSpPr>
          <p:cNvPr id="844" name="Google Shape;844;p72"/>
          <p:cNvSpPr/>
          <p:nvPr/>
        </p:nvSpPr>
        <p:spPr>
          <a:xfrm rot="10800000" flipH="1">
            <a:off x="4038600" y="4105506"/>
            <a:ext cx="1676400" cy="847494"/>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5" name="Google Shape;845;p72"/>
          <p:cNvSpPr txBox="1"/>
          <p:nvPr/>
        </p:nvSpPr>
        <p:spPr>
          <a:xfrm>
            <a:off x="533400" y="2329338"/>
            <a:ext cx="31242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a:t>
            </a:r>
            <a:r>
              <a:rPr lang="en-US" sz="2000" b="1">
                <a:solidFill>
                  <a:schemeClr val="dk1"/>
                </a:solidFill>
                <a:latin typeface="Arial"/>
                <a:ea typeface="Arial"/>
                <a:cs typeface="Arial"/>
                <a:sym typeface="Arial"/>
              </a:rPr>
              <a:t>pin icon </a:t>
            </a:r>
            <a:r>
              <a:rPr lang="en-US" sz="2000">
                <a:solidFill>
                  <a:schemeClr val="dk1"/>
                </a:solidFill>
                <a:latin typeface="Arial"/>
                <a:ea typeface="Arial"/>
                <a:cs typeface="Arial"/>
                <a:sym typeface="Arial"/>
              </a:rPr>
              <a:t>and then </a:t>
            </a:r>
            <a:r>
              <a:rPr lang="en-US" sz="2000" b="1">
                <a:solidFill>
                  <a:schemeClr val="dk1"/>
                </a:solidFill>
                <a:latin typeface="Arial"/>
                <a:ea typeface="Arial"/>
                <a:cs typeface="Arial"/>
                <a:sym typeface="Arial"/>
              </a:rPr>
              <a:t>L </a:t>
            </a:r>
            <a:r>
              <a:rPr lang="en-US" sz="2000">
                <a:solidFill>
                  <a:schemeClr val="dk1"/>
                </a:solidFill>
                <a:latin typeface="Arial"/>
                <a:ea typeface="Arial"/>
                <a:cs typeface="Arial"/>
                <a:sym typeface="Arial"/>
              </a:rPr>
              <a:t>to reset the 3D view to left</a:t>
            </a:r>
            <a:endParaRPr sz="2000">
              <a:solidFill>
                <a:schemeClr val="dk1"/>
              </a:solidFill>
              <a:latin typeface="Arial"/>
              <a:ea typeface="Arial"/>
              <a:cs typeface="Arial"/>
              <a:sym typeface="Arial"/>
            </a:endParaRPr>
          </a:p>
        </p:txBody>
      </p:sp>
      <p:cxnSp>
        <p:nvCxnSpPr>
          <p:cNvPr id="846" name="Google Shape;846;p72"/>
          <p:cNvCxnSpPr>
            <a:stCxn id="845" idx="3"/>
          </p:cNvCxnSpPr>
          <p:nvPr/>
        </p:nvCxnSpPr>
        <p:spPr>
          <a:xfrm rot="10800000" flipH="1">
            <a:off x="3657600" y="2023281"/>
            <a:ext cx="609600" cy="6600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73"/>
          <p:cNvSpPr txBox="1">
            <a:spLocks noGrp="1"/>
          </p:cNvSpPr>
          <p:nvPr>
            <p:ph type="title"/>
          </p:nvPr>
        </p:nvSpPr>
        <p:spPr>
          <a:xfrm>
            <a:off x="5205413" y="2312988"/>
            <a:ext cx="3494087" cy="2230437"/>
          </a:xfrm>
          <a:prstGeom prst="rect">
            <a:avLst/>
          </a:prstGeom>
          <a:solidFill>
            <a:srgbClr val="D9D9D9"/>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000">
                <a:latin typeface="Arimo"/>
                <a:ea typeface="Arimo"/>
                <a:cs typeface="Arimo"/>
                <a:sym typeface="Arimo"/>
              </a:rPr>
              <a:t>Part 3: </a:t>
            </a:r>
            <a:br>
              <a:rPr lang="en-US" sz="4000">
                <a:latin typeface="Arimo"/>
                <a:ea typeface="Arimo"/>
                <a:cs typeface="Arimo"/>
                <a:sym typeface="Arimo"/>
              </a:rPr>
            </a:br>
            <a:r>
              <a:rPr lang="en-US" sz="4000">
                <a:latin typeface="Arimo"/>
                <a:ea typeface="Arimo"/>
                <a:cs typeface="Arimo"/>
                <a:sym typeface="Arimo"/>
              </a:rPr>
              <a:t>From tensors to tracts</a:t>
            </a:r>
            <a:endParaRPr/>
          </a:p>
        </p:txBody>
      </p:sp>
      <p:pic>
        <p:nvPicPr>
          <p:cNvPr id="852" name="Google Shape;852;p73" descr="Screen Shot 2015-03-19 at 9.59.23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4800" y="1600200"/>
            <a:ext cx="4849608" cy="4038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DTI tractography</a:t>
            </a:r>
            <a:endParaRPr/>
          </a:p>
        </p:txBody>
      </p:sp>
      <p:sp>
        <p:nvSpPr>
          <p:cNvPr id="858" name="Google Shape;858;p7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Definition of a region of interest (ROI) for seeding tract in an FA map (Editor module)</a:t>
            </a:r>
            <a:endParaRPr/>
          </a:p>
          <a:p>
            <a:pPr marL="0" lvl="0" indent="0" algn="l" rtl="0">
              <a:spcBef>
                <a:spcPts val="640"/>
              </a:spcBef>
              <a:spcAft>
                <a:spcPts val="0"/>
              </a:spcAft>
              <a:buClr>
                <a:schemeClr val="dk1"/>
              </a:buClr>
              <a:buSzPts val="3200"/>
              <a:buNone/>
            </a:pPr>
            <a:endParaRPr/>
          </a:p>
          <a:p>
            <a:pPr marL="342900" lvl="0" indent="-342900" algn="l" rtl="0">
              <a:spcBef>
                <a:spcPts val="640"/>
              </a:spcBef>
              <a:spcAft>
                <a:spcPts val="0"/>
              </a:spcAft>
              <a:buClr>
                <a:schemeClr val="dk1"/>
              </a:buClr>
              <a:buSzPts val="3200"/>
              <a:buChar char="•"/>
            </a:pPr>
            <a:r>
              <a:rPr lang="en-US"/>
              <a:t>Single-tensor tractography (Tractography Interactive Seeding module)</a:t>
            </a:r>
            <a:endParaRPr/>
          </a:p>
          <a:p>
            <a:pPr marL="342900" lvl="0" indent="-139700" algn="l" rtl="0">
              <a:spcBef>
                <a:spcPts val="640"/>
              </a:spcBef>
              <a:spcAft>
                <a:spcPts val="0"/>
              </a:spcAft>
              <a:buClr>
                <a:schemeClr val="dk1"/>
              </a:buClr>
              <a:buSzPts val="3200"/>
              <a:buNone/>
            </a:pPr>
            <a:endParaRPr/>
          </a:p>
          <a:p>
            <a:pPr marL="342900" lvl="0" indent="-342900" algn="l" rtl="0">
              <a:spcBef>
                <a:spcPts val="640"/>
              </a:spcBef>
              <a:spcAft>
                <a:spcPts val="0"/>
              </a:spcAft>
              <a:buClr>
                <a:schemeClr val="dk1"/>
              </a:buClr>
              <a:buSzPts val="3200"/>
              <a:buChar char="•"/>
            </a:pPr>
            <a:r>
              <a:rPr lang="en-US"/>
              <a:t>Fiducial-seeding tractography (Tractography Interactive Seeding module)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7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864" name="Google Shape;864;p75"/>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MRI tractography</a:t>
            </a:r>
            <a:endParaRPr>
              <a:latin typeface="Arimo"/>
              <a:ea typeface="Arimo"/>
              <a:cs typeface="Arimo"/>
              <a:sym typeface="Arimo"/>
            </a:endParaRPr>
          </a:p>
        </p:txBody>
      </p:sp>
      <p:sp>
        <p:nvSpPr>
          <p:cNvPr id="865" name="Google Shape;865;p75"/>
          <p:cNvSpPr txBox="1"/>
          <p:nvPr/>
        </p:nvSpPr>
        <p:spPr>
          <a:xfrm>
            <a:off x="4648200" y="2159000"/>
            <a:ext cx="30480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a:t>
            </a:r>
            <a:r>
              <a:rPr lang="en-US" sz="2000" b="1">
                <a:solidFill>
                  <a:schemeClr val="dk1"/>
                </a:solidFill>
                <a:latin typeface="Arial"/>
                <a:ea typeface="Arial"/>
                <a:cs typeface="Arial"/>
                <a:sym typeface="Arial"/>
              </a:rPr>
              <a:t>all modules </a:t>
            </a:r>
            <a:r>
              <a:rPr lang="en-US" sz="2000">
                <a:solidFill>
                  <a:schemeClr val="dk1"/>
                </a:solidFill>
                <a:latin typeface="Arial"/>
                <a:ea typeface="Arial"/>
                <a:cs typeface="Arial"/>
                <a:sym typeface="Arial"/>
              </a:rPr>
              <a:t>and select the module </a:t>
            </a:r>
            <a:r>
              <a:rPr lang="en-US" sz="2000" b="1">
                <a:solidFill>
                  <a:schemeClr val="dk1"/>
                </a:solidFill>
                <a:latin typeface="Arial"/>
                <a:ea typeface="Arial"/>
                <a:cs typeface="Arial"/>
                <a:sym typeface="Arial"/>
              </a:rPr>
              <a:t>Editor</a:t>
            </a:r>
            <a:endParaRPr sz="2000">
              <a:solidFill>
                <a:schemeClr val="dk1"/>
              </a:solidFill>
              <a:latin typeface="Arial"/>
              <a:ea typeface="Arial"/>
              <a:cs typeface="Arial"/>
              <a:sym typeface="Arial"/>
            </a:endParaRPr>
          </a:p>
        </p:txBody>
      </p:sp>
      <p:cxnSp>
        <p:nvCxnSpPr>
          <p:cNvPr id="866" name="Google Shape;866;p75"/>
          <p:cNvCxnSpPr/>
          <p:nvPr/>
        </p:nvCxnSpPr>
        <p:spPr>
          <a:xfrm rot="10800000">
            <a:off x="4038600" y="1480378"/>
            <a:ext cx="626806" cy="1032565"/>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7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872" name="Google Shape;872;p76"/>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MRI tractography</a:t>
            </a:r>
            <a:endParaRPr>
              <a:latin typeface="Arimo"/>
              <a:ea typeface="Arimo"/>
              <a:cs typeface="Arimo"/>
              <a:sym typeface="Arimo"/>
            </a:endParaRPr>
          </a:p>
        </p:txBody>
      </p:sp>
      <p:sp>
        <p:nvSpPr>
          <p:cNvPr id="873" name="Google Shape;873;p76"/>
          <p:cNvSpPr txBox="1"/>
          <p:nvPr/>
        </p:nvSpPr>
        <p:spPr>
          <a:xfrm>
            <a:off x="2895600" y="1697275"/>
            <a:ext cx="5257800" cy="1323439"/>
          </a:xfrm>
          <a:prstGeom prst="rect">
            <a:avLst/>
          </a:prstGeom>
          <a:solidFill>
            <a:srgbClr val="FFC000"/>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Set </a:t>
            </a:r>
            <a:r>
              <a:rPr lang="en-US" sz="2000" b="1">
                <a:solidFill>
                  <a:schemeClr val="dk1"/>
                </a:solidFill>
                <a:latin typeface="Arial"/>
                <a:ea typeface="Arial"/>
                <a:cs typeface="Arial"/>
                <a:sym typeface="Arial"/>
              </a:rPr>
              <a:t>Master Volume</a:t>
            </a:r>
            <a:r>
              <a:rPr lang="en-US" sz="2000">
                <a:solidFill>
                  <a:schemeClr val="dk1"/>
                </a:solidFill>
                <a:latin typeface="Arial"/>
                <a:ea typeface="Arial"/>
                <a:cs typeface="Arial"/>
                <a:sym typeface="Arial"/>
              </a:rPr>
              <a:t> to be “</a:t>
            </a:r>
            <a:r>
              <a:rPr lang="en-US" sz="2000" b="1">
                <a:solidFill>
                  <a:schemeClr val="dk1"/>
                </a:solidFill>
                <a:latin typeface="Arial"/>
                <a:ea typeface="Arial"/>
                <a:cs typeface="Arial"/>
                <a:sym typeface="Arial"/>
              </a:rPr>
              <a:t>fa</a:t>
            </a:r>
            <a:r>
              <a:rPr lang="en-US" sz="2000">
                <a:solidFill>
                  <a:schemeClr val="dk1"/>
                </a:solidFill>
                <a:latin typeface="Arial"/>
                <a:ea typeface="Arial"/>
                <a:cs typeface="Arial"/>
                <a:sym typeface="Arial"/>
              </a:rPr>
              <a:t>”</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Select </a:t>
            </a:r>
            <a:r>
              <a:rPr lang="en-US" sz="2000" b="1">
                <a:solidFill>
                  <a:schemeClr val="dk1"/>
                </a:solidFill>
                <a:latin typeface="Arial"/>
                <a:ea typeface="Arial"/>
                <a:cs typeface="Arial"/>
                <a:sym typeface="Arial"/>
              </a:rPr>
              <a:t>Merge volume </a:t>
            </a:r>
            <a:r>
              <a:rPr lang="en-US" sz="2000">
                <a:solidFill>
                  <a:schemeClr val="dk1"/>
                </a:solidFill>
                <a:latin typeface="Arial"/>
                <a:ea typeface="Arial"/>
                <a:cs typeface="Arial"/>
                <a:sym typeface="Arial"/>
              </a:rPr>
              <a:t>“</a:t>
            </a:r>
            <a:r>
              <a:rPr lang="en-US" sz="2000" b="1">
                <a:solidFill>
                  <a:schemeClr val="dk1"/>
                </a:solidFill>
                <a:latin typeface="Arial"/>
                <a:ea typeface="Arial"/>
                <a:cs typeface="Arial"/>
                <a:sym typeface="Arial"/>
              </a:rPr>
              <a:t>Create new LabelMap Volume</a:t>
            </a:r>
            <a:r>
              <a:rPr lang="en-US" sz="2000">
                <a:solidFill>
                  <a:schemeClr val="dk1"/>
                </a:solidFill>
                <a:latin typeface="Arial"/>
                <a:ea typeface="Arial"/>
                <a:cs typeface="Arial"/>
                <a:sym typeface="Arial"/>
              </a:rPr>
              <a:t>”</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Click on </a:t>
            </a:r>
            <a:r>
              <a:rPr lang="en-US" sz="2000" b="1">
                <a:solidFill>
                  <a:schemeClr val="dk1"/>
                </a:solidFill>
                <a:latin typeface="Arial"/>
                <a:ea typeface="Arial"/>
                <a:cs typeface="Arial"/>
                <a:sym typeface="Arial"/>
              </a:rPr>
              <a:t>OK </a:t>
            </a:r>
            <a:r>
              <a:rPr lang="en-US" sz="2000">
                <a:solidFill>
                  <a:schemeClr val="dk1"/>
                </a:solidFill>
                <a:latin typeface="Arial"/>
                <a:ea typeface="Arial"/>
                <a:cs typeface="Arial"/>
                <a:sym typeface="Arial"/>
              </a:rPr>
              <a:t>in the window popped out</a:t>
            </a:r>
            <a:endParaRPr sz="2000">
              <a:solidFill>
                <a:schemeClr val="dk1"/>
              </a:solidFill>
              <a:latin typeface="Arial"/>
              <a:ea typeface="Arial"/>
              <a:cs typeface="Arial"/>
              <a:sym typeface="Arial"/>
            </a:endParaRPr>
          </a:p>
        </p:txBody>
      </p:sp>
      <p:cxnSp>
        <p:nvCxnSpPr>
          <p:cNvPr id="874" name="Google Shape;874;p76"/>
          <p:cNvCxnSpPr/>
          <p:nvPr/>
        </p:nvCxnSpPr>
        <p:spPr>
          <a:xfrm>
            <a:off x="6172200" y="3020714"/>
            <a:ext cx="457200" cy="1322686"/>
          </a:xfrm>
          <a:prstGeom prst="straightConnector1">
            <a:avLst/>
          </a:prstGeom>
          <a:noFill/>
          <a:ln w="57150" cap="flat" cmpd="sng">
            <a:solidFill>
              <a:srgbClr val="FF0000"/>
            </a:solidFill>
            <a:prstDash val="solid"/>
            <a:round/>
            <a:headEnd type="none" w="sm" len="sm"/>
            <a:tailEnd type="stealth" w="med" len="med"/>
          </a:ln>
        </p:spPr>
      </p:cxnSp>
      <p:cxnSp>
        <p:nvCxnSpPr>
          <p:cNvPr id="875" name="Google Shape;875;p76"/>
          <p:cNvCxnSpPr/>
          <p:nvPr/>
        </p:nvCxnSpPr>
        <p:spPr>
          <a:xfrm flipH="1">
            <a:off x="1371600" y="2559110"/>
            <a:ext cx="1524000" cy="41269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pic>
        <p:nvPicPr>
          <p:cNvPr id="880" name="Google Shape;880;p7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881" name="Google Shape;881;p77"/>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MRI tractography</a:t>
            </a:r>
            <a:endParaRPr>
              <a:latin typeface="Arimo"/>
              <a:ea typeface="Arimo"/>
              <a:cs typeface="Arimo"/>
              <a:sym typeface="Arimo"/>
            </a:endParaRPr>
          </a:p>
        </p:txBody>
      </p:sp>
      <p:sp>
        <p:nvSpPr>
          <p:cNvPr id="882" name="Google Shape;882;p77"/>
          <p:cNvSpPr txBox="1"/>
          <p:nvPr/>
        </p:nvSpPr>
        <p:spPr>
          <a:xfrm>
            <a:off x="152400" y="1624280"/>
            <a:ext cx="38100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Select the </a:t>
            </a:r>
            <a:r>
              <a:rPr lang="en-US" sz="2000" b="1">
                <a:solidFill>
                  <a:schemeClr val="dk1"/>
                </a:solidFill>
                <a:latin typeface="Arial"/>
                <a:ea typeface="Arial"/>
                <a:cs typeface="Arial"/>
                <a:sym typeface="Arial"/>
              </a:rPr>
              <a:t>Yellow slice only </a:t>
            </a:r>
            <a:r>
              <a:rPr lang="en-US" sz="2000">
                <a:solidFill>
                  <a:schemeClr val="dk1"/>
                </a:solidFill>
                <a:latin typeface="Arial"/>
                <a:ea typeface="Arial"/>
                <a:cs typeface="Arial"/>
                <a:sym typeface="Arial"/>
              </a:rPr>
              <a:t>layout</a:t>
            </a:r>
            <a:endParaRPr sz="2000">
              <a:solidFill>
                <a:schemeClr val="dk1"/>
              </a:solidFill>
              <a:latin typeface="Arial"/>
              <a:ea typeface="Arial"/>
              <a:cs typeface="Arial"/>
              <a:sym typeface="Arial"/>
            </a:endParaRPr>
          </a:p>
        </p:txBody>
      </p:sp>
      <p:cxnSp>
        <p:nvCxnSpPr>
          <p:cNvPr id="883" name="Google Shape;883;p77"/>
          <p:cNvCxnSpPr/>
          <p:nvPr/>
        </p:nvCxnSpPr>
        <p:spPr>
          <a:xfrm>
            <a:off x="3962400" y="2042383"/>
            <a:ext cx="1219200" cy="1462817"/>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7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889" name="Google Shape;889;p78"/>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MRI tractography</a:t>
            </a:r>
            <a:endParaRPr>
              <a:latin typeface="Arimo"/>
              <a:ea typeface="Arimo"/>
              <a:cs typeface="Arimo"/>
              <a:sym typeface="Arimo"/>
            </a:endParaRPr>
          </a:p>
        </p:txBody>
      </p:sp>
      <p:sp>
        <p:nvSpPr>
          <p:cNvPr id="890" name="Google Shape;890;p78"/>
          <p:cNvSpPr txBox="1"/>
          <p:nvPr/>
        </p:nvSpPr>
        <p:spPr>
          <a:xfrm>
            <a:off x="549015" y="2358120"/>
            <a:ext cx="33147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Select the </a:t>
            </a:r>
            <a:r>
              <a:rPr lang="en-US" sz="2000" b="1">
                <a:solidFill>
                  <a:schemeClr val="dk1"/>
                </a:solidFill>
                <a:latin typeface="Arial"/>
                <a:ea typeface="Arial"/>
                <a:cs typeface="Arial"/>
                <a:sym typeface="Arial"/>
              </a:rPr>
              <a:t>DrawEffect </a:t>
            </a:r>
            <a:r>
              <a:rPr lang="en-US" sz="2000">
                <a:solidFill>
                  <a:schemeClr val="dk1"/>
                </a:solidFill>
                <a:latin typeface="Arial"/>
                <a:ea typeface="Arial"/>
                <a:cs typeface="Arial"/>
                <a:sym typeface="Arial"/>
              </a:rPr>
              <a:t>tool</a:t>
            </a:r>
            <a:endParaRPr sz="2000">
              <a:solidFill>
                <a:schemeClr val="dk1"/>
              </a:solidFill>
              <a:latin typeface="Arial"/>
              <a:ea typeface="Arial"/>
              <a:cs typeface="Arial"/>
              <a:sym typeface="Arial"/>
            </a:endParaRPr>
          </a:p>
        </p:txBody>
      </p:sp>
      <p:cxnSp>
        <p:nvCxnSpPr>
          <p:cNvPr id="891" name="Google Shape;891;p78"/>
          <p:cNvCxnSpPr/>
          <p:nvPr/>
        </p:nvCxnSpPr>
        <p:spPr>
          <a:xfrm flipH="1">
            <a:off x="549015" y="2758230"/>
            <a:ext cx="746386" cy="110892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897" name="Google Shape;897;p79"/>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MRI tractography</a:t>
            </a:r>
            <a:endParaRPr>
              <a:latin typeface="Arimo"/>
              <a:ea typeface="Arimo"/>
              <a:cs typeface="Arimo"/>
              <a:sym typeface="Arimo"/>
            </a:endParaRPr>
          </a:p>
        </p:txBody>
      </p:sp>
      <p:sp>
        <p:nvSpPr>
          <p:cNvPr id="898" name="Google Shape;898;p79"/>
          <p:cNvSpPr txBox="1"/>
          <p:nvPr/>
        </p:nvSpPr>
        <p:spPr>
          <a:xfrm>
            <a:off x="762000" y="2133600"/>
            <a:ext cx="3743325" cy="163121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Outline the contour of the Corpus Callosum with the </a:t>
            </a:r>
            <a:r>
              <a:rPr lang="en-US" sz="2000" b="1">
                <a:solidFill>
                  <a:schemeClr val="dk1"/>
                </a:solidFill>
                <a:latin typeface="Arial"/>
                <a:ea typeface="Arial"/>
                <a:cs typeface="Arial"/>
                <a:sym typeface="Arial"/>
              </a:rPr>
              <a:t>DrawEffect tool</a:t>
            </a:r>
            <a:r>
              <a:rPr lang="en-US" sz="2000">
                <a:solidFill>
                  <a:schemeClr val="dk1"/>
                </a:solidFill>
                <a:latin typeface="Arial"/>
                <a:ea typeface="Arial"/>
                <a:cs typeface="Arial"/>
                <a:sym typeface="Arial"/>
              </a:rPr>
              <a:t> and press enter. Repeat this step with 3 adjacent sagittal slices</a:t>
            </a:r>
            <a:endParaRPr sz="2000">
              <a:solidFill>
                <a:schemeClr val="dk1"/>
              </a:solidFill>
              <a:latin typeface="Arial"/>
              <a:ea typeface="Arial"/>
              <a:cs typeface="Arial"/>
              <a:sym typeface="Arial"/>
            </a:endParaRPr>
          </a:p>
        </p:txBody>
      </p:sp>
      <p:cxnSp>
        <p:nvCxnSpPr>
          <p:cNvPr id="899" name="Google Shape;899;p79"/>
          <p:cNvCxnSpPr>
            <a:stCxn id="898" idx="3"/>
          </p:cNvCxnSpPr>
          <p:nvPr/>
        </p:nvCxnSpPr>
        <p:spPr>
          <a:xfrm>
            <a:off x="4505325" y="2949208"/>
            <a:ext cx="1362000" cy="8157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8" descr="Screen Shot 2013-09-08 at 2.56.12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02967" y="1787718"/>
            <a:ext cx="4318465" cy="4334980"/>
          </a:xfrm>
          <a:prstGeom prst="rect">
            <a:avLst/>
          </a:prstGeom>
          <a:noFill/>
          <a:ln>
            <a:noFill/>
          </a:ln>
        </p:spPr>
      </p:pic>
      <p:sp>
        <p:nvSpPr>
          <p:cNvPr id="151" name="Google Shape;151;p8"/>
          <p:cNvSpPr txBox="1">
            <a:spLocks noGrp="1"/>
          </p:cNvSpPr>
          <p:nvPr>
            <p:ph type="title"/>
          </p:nvPr>
        </p:nvSpPr>
        <p:spPr>
          <a:xfrm>
            <a:off x="1219200" y="304800"/>
            <a:ext cx="7239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Diffusion Tensor Imaging</a:t>
            </a:r>
            <a:endParaRPr/>
          </a:p>
        </p:txBody>
      </p:sp>
      <p:sp>
        <p:nvSpPr>
          <p:cNvPr id="152" name="Google Shape;152;p8"/>
          <p:cNvSpPr/>
          <p:nvPr/>
        </p:nvSpPr>
        <p:spPr>
          <a:xfrm>
            <a:off x="2286000" y="3124200"/>
            <a:ext cx="76200" cy="76200"/>
          </a:xfrm>
          <a:prstGeom prst="rect">
            <a:avLst/>
          </a:prstGeom>
          <a:noFill/>
          <a:ln w="38100" cap="flat" cmpd="sng">
            <a:solidFill>
              <a:srgbClr val="FF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153" name="Google Shape;153;p8"/>
          <p:cNvCxnSpPr/>
          <p:nvPr/>
        </p:nvCxnSpPr>
        <p:spPr>
          <a:xfrm rot="10800000" flipH="1">
            <a:off x="2362198" y="1985524"/>
            <a:ext cx="3036939" cy="1186302"/>
          </a:xfrm>
          <a:prstGeom prst="straightConnector1">
            <a:avLst/>
          </a:prstGeom>
          <a:noFill/>
          <a:ln w="38100" cap="flat" cmpd="sng">
            <a:solidFill>
              <a:srgbClr val="FF3300"/>
            </a:solidFill>
            <a:prstDash val="solid"/>
            <a:round/>
            <a:headEnd type="none" w="med" len="med"/>
            <a:tailEnd type="none" w="med" len="med"/>
          </a:ln>
        </p:spPr>
      </p:cxnSp>
      <p:grpSp>
        <p:nvGrpSpPr>
          <p:cNvPr id="154" name="Google Shape;154;p8"/>
          <p:cNvGrpSpPr/>
          <p:nvPr/>
        </p:nvGrpSpPr>
        <p:grpSpPr>
          <a:xfrm>
            <a:off x="4953000" y="3166038"/>
            <a:ext cx="3171278" cy="1552558"/>
            <a:chOff x="4953000" y="3657600"/>
            <a:chExt cx="3505200" cy="1927225"/>
          </a:xfrm>
        </p:grpSpPr>
        <p:sp>
          <p:nvSpPr>
            <p:cNvPr id="155" name="Google Shape;155;p8"/>
            <p:cNvSpPr/>
            <p:nvPr/>
          </p:nvSpPr>
          <p:spPr>
            <a:xfrm>
              <a:off x="5458444" y="3657600"/>
              <a:ext cx="2999756" cy="1927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8"/>
            <p:cNvSpPr/>
            <p:nvPr/>
          </p:nvSpPr>
          <p:spPr>
            <a:xfrm>
              <a:off x="7952756" y="5210158"/>
              <a:ext cx="160300"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zz</a:t>
              </a:r>
              <a:endParaRPr sz="1800" b="1">
                <a:solidFill>
                  <a:schemeClr val="dk1"/>
                </a:solidFill>
                <a:latin typeface="Arial"/>
                <a:ea typeface="Arial"/>
                <a:cs typeface="Arial"/>
                <a:sym typeface="Arial"/>
              </a:endParaRPr>
            </a:p>
          </p:txBody>
        </p:sp>
        <p:sp>
          <p:nvSpPr>
            <p:cNvPr id="157" name="Google Shape;157;p8"/>
            <p:cNvSpPr/>
            <p:nvPr/>
          </p:nvSpPr>
          <p:spPr>
            <a:xfrm>
              <a:off x="6983989" y="5210158"/>
              <a:ext cx="17152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zy</a:t>
              </a:r>
              <a:endParaRPr sz="1800" b="1">
                <a:solidFill>
                  <a:schemeClr val="dk1"/>
                </a:solidFill>
                <a:latin typeface="Arial"/>
                <a:ea typeface="Arial"/>
                <a:cs typeface="Arial"/>
                <a:sym typeface="Arial"/>
              </a:endParaRPr>
            </a:p>
          </p:txBody>
        </p:sp>
        <p:sp>
          <p:nvSpPr>
            <p:cNvPr id="158" name="Google Shape;158;p8"/>
            <p:cNvSpPr/>
            <p:nvPr/>
          </p:nvSpPr>
          <p:spPr>
            <a:xfrm>
              <a:off x="6015222" y="5210158"/>
              <a:ext cx="17152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zx</a:t>
              </a:r>
              <a:endParaRPr sz="1800" b="1">
                <a:solidFill>
                  <a:schemeClr val="dk1"/>
                </a:solidFill>
                <a:latin typeface="Arial"/>
                <a:ea typeface="Arial"/>
                <a:cs typeface="Arial"/>
                <a:sym typeface="Arial"/>
              </a:endParaRPr>
            </a:p>
          </p:txBody>
        </p:sp>
        <p:sp>
          <p:nvSpPr>
            <p:cNvPr id="159" name="Google Shape;159;p8"/>
            <p:cNvSpPr/>
            <p:nvPr/>
          </p:nvSpPr>
          <p:spPr>
            <a:xfrm>
              <a:off x="7952756" y="4610948"/>
              <a:ext cx="17152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yz</a:t>
              </a:r>
              <a:endParaRPr sz="1800" b="1">
                <a:solidFill>
                  <a:schemeClr val="dk1"/>
                </a:solidFill>
                <a:latin typeface="Arial"/>
                <a:ea typeface="Arial"/>
                <a:cs typeface="Arial"/>
                <a:sym typeface="Arial"/>
              </a:endParaRPr>
            </a:p>
          </p:txBody>
        </p:sp>
        <p:sp>
          <p:nvSpPr>
            <p:cNvPr id="160" name="Google Shape;160;p8"/>
            <p:cNvSpPr/>
            <p:nvPr/>
          </p:nvSpPr>
          <p:spPr>
            <a:xfrm>
              <a:off x="6981356" y="4610948"/>
              <a:ext cx="18274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yy</a:t>
              </a:r>
              <a:endParaRPr sz="1800" b="1">
                <a:solidFill>
                  <a:schemeClr val="dk1"/>
                </a:solidFill>
                <a:latin typeface="Arial"/>
                <a:ea typeface="Arial"/>
                <a:cs typeface="Arial"/>
                <a:sym typeface="Arial"/>
              </a:endParaRPr>
            </a:p>
          </p:txBody>
        </p:sp>
        <p:sp>
          <p:nvSpPr>
            <p:cNvPr id="161" name="Google Shape;161;p8"/>
            <p:cNvSpPr/>
            <p:nvPr/>
          </p:nvSpPr>
          <p:spPr>
            <a:xfrm>
              <a:off x="6013905" y="4610948"/>
              <a:ext cx="18274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yx</a:t>
              </a:r>
              <a:endParaRPr sz="1800" b="1">
                <a:solidFill>
                  <a:schemeClr val="dk1"/>
                </a:solidFill>
                <a:latin typeface="Arial"/>
                <a:ea typeface="Arial"/>
                <a:cs typeface="Arial"/>
                <a:sym typeface="Arial"/>
              </a:endParaRPr>
            </a:p>
          </p:txBody>
        </p:sp>
        <p:sp>
          <p:nvSpPr>
            <p:cNvPr id="162" name="Google Shape;162;p8"/>
            <p:cNvSpPr/>
            <p:nvPr/>
          </p:nvSpPr>
          <p:spPr>
            <a:xfrm>
              <a:off x="7947491" y="4014303"/>
              <a:ext cx="17152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xz</a:t>
              </a:r>
              <a:endParaRPr sz="1800" b="1">
                <a:solidFill>
                  <a:schemeClr val="dk1"/>
                </a:solidFill>
                <a:latin typeface="Arial"/>
                <a:ea typeface="Arial"/>
                <a:cs typeface="Arial"/>
                <a:sym typeface="Arial"/>
              </a:endParaRPr>
            </a:p>
          </p:txBody>
        </p:sp>
        <p:sp>
          <p:nvSpPr>
            <p:cNvPr id="163" name="Google Shape;163;p8"/>
            <p:cNvSpPr/>
            <p:nvPr/>
          </p:nvSpPr>
          <p:spPr>
            <a:xfrm>
              <a:off x="6976091" y="4014303"/>
              <a:ext cx="18274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xy</a:t>
              </a:r>
              <a:endParaRPr sz="1800" b="1">
                <a:solidFill>
                  <a:schemeClr val="dk1"/>
                </a:solidFill>
                <a:latin typeface="Arial"/>
                <a:ea typeface="Arial"/>
                <a:cs typeface="Arial"/>
                <a:sym typeface="Arial"/>
              </a:endParaRPr>
            </a:p>
          </p:txBody>
        </p:sp>
        <p:sp>
          <p:nvSpPr>
            <p:cNvPr id="164" name="Google Shape;164;p8"/>
            <p:cNvSpPr/>
            <p:nvPr/>
          </p:nvSpPr>
          <p:spPr>
            <a:xfrm>
              <a:off x="6008640" y="4014303"/>
              <a:ext cx="18274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xx</a:t>
              </a:r>
              <a:endParaRPr sz="1800" b="1">
                <a:solidFill>
                  <a:schemeClr val="dk1"/>
                </a:solidFill>
                <a:latin typeface="Arial"/>
                <a:ea typeface="Arial"/>
                <a:cs typeface="Arial"/>
                <a:sym typeface="Arial"/>
              </a:endParaRPr>
            </a:p>
          </p:txBody>
        </p:sp>
        <p:sp>
          <p:nvSpPr>
            <p:cNvPr id="165" name="Google Shape;165;p8"/>
            <p:cNvSpPr/>
            <p:nvPr/>
          </p:nvSpPr>
          <p:spPr>
            <a:xfrm>
              <a:off x="7655281" y="4965085"/>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166" name="Google Shape;166;p8"/>
            <p:cNvSpPr/>
            <p:nvPr/>
          </p:nvSpPr>
          <p:spPr>
            <a:xfrm>
              <a:off x="6685198" y="4965085"/>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167" name="Google Shape;167;p8"/>
            <p:cNvSpPr/>
            <p:nvPr/>
          </p:nvSpPr>
          <p:spPr>
            <a:xfrm>
              <a:off x="5717747" y="4965085"/>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168" name="Google Shape;168;p8"/>
            <p:cNvSpPr/>
            <p:nvPr/>
          </p:nvSpPr>
          <p:spPr>
            <a:xfrm>
              <a:off x="7643435" y="436587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169" name="Google Shape;169;p8"/>
            <p:cNvSpPr/>
            <p:nvPr/>
          </p:nvSpPr>
          <p:spPr>
            <a:xfrm>
              <a:off x="6673352" y="436587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170" name="Google Shape;170;p8"/>
            <p:cNvSpPr/>
            <p:nvPr/>
          </p:nvSpPr>
          <p:spPr>
            <a:xfrm>
              <a:off x="5703268" y="436587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171" name="Google Shape;171;p8"/>
            <p:cNvSpPr/>
            <p:nvPr/>
          </p:nvSpPr>
          <p:spPr>
            <a:xfrm>
              <a:off x="7650016" y="376666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172" name="Google Shape;172;p8"/>
            <p:cNvSpPr/>
            <p:nvPr/>
          </p:nvSpPr>
          <p:spPr>
            <a:xfrm>
              <a:off x="6678617" y="376666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173" name="Google Shape;173;p8"/>
            <p:cNvSpPr/>
            <p:nvPr/>
          </p:nvSpPr>
          <p:spPr>
            <a:xfrm>
              <a:off x="5712482" y="376666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grpSp>
          <p:nvGrpSpPr>
            <p:cNvPr id="174" name="Google Shape;174;p8"/>
            <p:cNvGrpSpPr/>
            <p:nvPr/>
          </p:nvGrpSpPr>
          <p:grpSpPr>
            <a:xfrm>
              <a:off x="5584805" y="3657600"/>
              <a:ext cx="189541" cy="1847672"/>
              <a:chOff x="720" y="960"/>
              <a:chExt cx="144" cy="1440"/>
            </a:xfrm>
          </p:grpSpPr>
          <p:cxnSp>
            <p:nvCxnSpPr>
              <p:cNvPr id="175" name="Google Shape;175;p8"/>
              <p:cNvCxnSpPr/>
              <p:nvPr/>
            </p:nvCxnSpPr>
            <p:spPr>
              <a:xfrm>
                <a:off x="720" y="960"/>
                <a:ext cx="0" cy="1440"/>
              </a:xfrm>
              <a:prstGeom prst="straightConnector1">
                <a:avLst/>
              </a:prstGeom>
              <a:noFill/>
              <a:ln w="57150" cap="flat" cmpd="sng">
                <a:solidFill>
                  <a:schemeClr val="dk1"/>
                </a:solidFill>
                <a:prstDash val="solid"/>
                <a:round/>
                <a:headEnd type="none" w="med" len="med"/>
                <a:tailEnd type="none" w="med" len="med"/>
              </a:ln>
            </p:spPr>
          </p:cxnSp>
          <p:cxnSp>
            <p:nvCxnSpPr>
              <p:cNvPr id="176" name="Google Shape;176;p8"/>
              <p:cNvCxnSpPr/>
              <p:nvPr/>
            </p:nvCxnSpPr>
            <p:spPr>
              <a:xfrm>
                <a:off x="720" y="960"/>
                <a:ext cx="144" cy="0"/>
              </a:xfrm>
              <a:prstGeom prst="straightConnector1">
                <a:avLst/>
              </a:prstGeom>
              <a:noFill/>
              <a:ln w="57150" cap="flat" cmpd="sng">
                <a:solidFill>
                  <a:schemeClr val="dk1"/>
                </a:solidFill>
                <a:prstDash val="solid"/>
                <a:round/>
                <a:headEnd type="none" w="med" len="med"/>
                <a:tailEnd type="none" w="med" len="med"/>
              </a:ln>
            </p:spPr>
          </p:cxnSp>
          <p:cxnSp>
            <p:nvCxnSpPr>
              <p:cNvPr id="177" name="Google Shape;177;p8"/>
              <p:cNvCxnSpPr/>
              <p:nvPr/>
            </p:nvCxnSpPr>
            <p:spPr>
              <a:xfrm>
                <a:off x="720" y="2400"/>
                <a:ext cx="144" cy="0"/>
              </a:xfrm>
              <a:prstGeom prst="straightConnector1">
                <a:avLst/>
              </a:prstGeom>
              <a:noFill/>
              <a:ln w="57150" cap="flat" cmpd="sng">
                <a:solidFill>
                  <a:schemeClr val="dk1"/>
                </a:solidFill>
                <a:prstDash val="solid"/>
                <a:round/>
                <a:headEnd type="none" w="med" len="med"/>
                <a:tailEnd type="none" w="med" len="med"/>
              </a:ln>
            </p:spPr>
          </p:cxnSp>
        </p:grpSp>
        <p:grpSp>
          <p:nvGrpSpPr>
            <p:cNvPr id="178" name="Google Shape;178;p8"/>
            <p:cNvGrpSpPr/>
            <p:nvPr/>
          </p:nvGrpSpPr>
          <p:grpSpPr>
            <a:xfrm>
              <a:off x="8238385" y="3657600"/>
              <a:ext cx="189541" cy="1847672"/>
              <a:chOff x="2544" y="960"/>
              <a:chExt cx="144" cy="1440"/>
            </a:xfrm>
          </p:grpSpPr>
          <p:cxnSp>
            <p:nvCxnSpPr>
              <p:cNvPr id="179" name="Google Shape;179;p8"/>
              <p:cNvCxnSpPr/>
              <p:nvPr/>
            </p:nvCxnSpPr>
            <p:spPr>
              <a:xfrm>
                <a:off x="2688" y="960"/>
                <a:ext cx="0" cy="1440"/>
              </a:xfrm>
              <a:prstGeom prst="straightConnector1">
                <a:avLst/>
              </a:prstGeom>
              <a:noFill/>
              <a:ln w="57150" cap="flat" cmpd="sng">
                <a:solidFill>
                  <a:schemeClr val="dk1"/>
                </a:solidFill>
                <a:prstDash val="solid"/>
                <a:round/>
                <a:headEnd type="none" w="med" len="med"/>
                <a:tailEnd type="none" w="med" len="med"/>
              </a:ln>
            </p:spPr>
          </p:cxnSp>
          <p:cxnSp>
            <p:nvCxnSpPr>
              <p:cNvPr id="180" name="Google Shape;180;p8"/>
              <p:cNvCxnSpPr/>
              <p:nvPr/>
            </p:nvCxnSpPr>
            <p:spPr>
              <a:xfrm>
                <a:off x="2544" y="960"/>
                <a:ext cx="144" cy="0"/>
              </a:xfrm>
              <a:prstGeom prst="straightConnector1">
                <a:avLst/>
              </a:prstGeom>
              <a:noFill/>
              <a:ln w="57150" cap="flat" cmpd="sng">
                <a:solidFill>
                  <a:schemeClr val="dk1"/>
                </a:solidFill>
                <a:prstDash val="solid"/>
                <a:round/>
                <a:headEnd type="none" w="med" len="med"/>
                <a:tailEnd type="none" w="med" len="med"/>
              </a:ln>
            </p:spPr>
          </p:cxnSp>
          <p:cxnSp>
            <p:nvCxnSpPr>
              <p:cNvPr id="181" name="Google Shape;181;p8"/>
              <p:cNvCxnSpPr/>
              <p:nvPr/>
            </p:nvCxnSpPr>
            <p:spPr>
              <a:xfrm>
                <a:off x="2544" y="2400"/>
                <a:ext cx="144" cy="0"/>
              </a:xfrm>
              <a:prstGeom prst="straightConnector1">
                <a:avLst/>
              </a:prstGeom>
              <a:noFill/>
              <a:ln w="57150" cap="flat" cmpd="sng">
                <a:solidFill>
                  <a:schemeClr val="dk1"/>
                </a:solidFill>
                <a:prstDash val="solid"/>
                <a:round/>
                <a:headEnd type="none" w="med" len="med"/>
                <a:tailEnd type="none" w="med" len="med"/>
              </a:ln>
            </p:spPr>
          </p:cxnSp>
        </p:grpSp>
        <p:sp>
          <p:nvSpPr>
            <p:cNvPr id="182" name="Google Shape;182;p8"/>
            <p:cNvSpPr txBox="1"/>
            <p:nvPr/>
          </p:nvSpPr>
          <p:spPr>
            <a:xfrm>
              <a:off x="4953000" y="4273491"/>
              <a:ext cx="8858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Arial Black"/>
                  <a:ea typeface="Arial Black"/>
                  <a:cs typeface="Arial Black"/>
                  <a:sym typeface="Arial Black"/>
                </a:rPr>
                <a:t>D</a:t>
              </a:r>
              <a:r>
                <a:rPr lang="en-US" sz="1800">
                  <a:solidFill>
                    <a:schemeClr val="dk1"/>
                  </a:solidFill>
                  <a:latin typeface="Arial"/>
                  <a:ea typeface="Arial"/>
                  <a:cs typeface="Arial"/>
                  <a:sym typeface="Arial"/>
                </a:rPr>
                <a:t>=</a:t>
              </a:r>
              <a:endParaRPr/>
            </a:p>
          </p:txBody>
        </p:sp>
      </p:grpSp>
      <p:pic>
        <p:nvPicPr>
          <p:cNvPr id="183" name="Google Shape;183;p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399138" y="1447800"/>
            <a:ext cx="2362200" cy="720725"/>
          </a:xfrm>
          <a:prstGeom prst="rect">
            <a:avLst/>
          </a:prstGeom>
          <a:noFill/>
          <a:ln>
            <a:noFill/>
          </a:ln>
        </p:spPr>
      </p:pic>
      <p:sp>
        <p:nvSpPr>
          <p:cNvPr id="184" name="Google Shape;184;p8"/>
          <p:cNvSpPr/>
          <p:nvPr/>
        </p:nvSpPr>
        <p:spPr>
          <a:xfrm>
            <a:off x="4962161" y="3656711"/>
            <a:ext cx="249904" cy="43566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8"/>
          <p:cNvSpPr/>
          <p:nvPr/>
        </p:nvSpPr>
        <p:spPr>
          <a:xfrm>
            <a:off x="7254962" y="1549861"/>
            <a:ext cx="249904" cy="43566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86" name="Google Shape;186;p8"/>
          <p:cNvCxnSpPr/>
          <p:nvPr/>
        </p:nvCxnSpPr>
        <p:spPr>
          <a:xfrm>
            <a:off x="6618857" y="2295837"/>
            <a:ext cx="0" cy="626878"/>
          </a:xfrm>
          <a:prstGeom prst="straightConnector1">
            <a:avLst/>
          </a:prstGeom>
          <a:noFill/>
          <a:ln w="381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pic>
        <p:nvPicPr>
          <p:cNvPr id="904" name="Google Shape;904;p8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905" name="Google Shape;905;p80"/>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MRI tractography</a:t>
            </a:r>
            <a:endParaRPr>
              <a:latin typeface="Arimo"/>
              <a:ea typeface="Arimo"/>
              <a:cs typeface="Arimo"/>
              <a:sym typeface="Arimo"/>
            </a:endParaRPr>
          </a:p>
        </p:txBody>
      </p:sp>
      <p:sp>
        <p:nvSpPr>
          <p:cNvPr id="906" name="Google Shape;906;p80"/>
          <p:cNvSpPr txBox="1"/>
          <p:nvPr/>
        </p:nvSpPr>
        <p:spPr>
          <a:xfrm>
            <a:off x="914400" y="3359318"/>
            <a:ext cx="3810000" cy="1015663"/>
          </a:xfrm>
          <a:prstGeom prst="rect">
            <a:avLst/>
          </a:prstGeom>
          <a:solidFill>
            <a:srgbClr val="CCFF6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In the next section, we will seed tracts from this anatomical region of interest.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8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912" name="Google Shape;912;p81"/>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Diffusion MRI tractography</a:t>
            </a:r>
            <a:endParaRPr>
              <a:latin typeface="Arimo"/>
              <a:ea typeface="Arimo"/>
              <a:cs typeface="Arimo"/>
              <a:sym typeface="Arimo"/>
            </a:endParaRPr>
          </a:p>
        </p:txBody>
      </p:sp>
      <p:sp>
        <p:nvSpPr>
          <p:cNvPr id="913" name="Google Shape;913;p81"/>
          <p:cNvSpPr txBox="1"/>
          <p:nvPr/>
        </p:nvSpPr>
        <p:spPr>
          <a:xfrm>
            <a:off x="2590800" y="2286000"/>
            <a:ext cx="56388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 </a:t>
            </a:r>
            <a:r>
              <a:rPr lang="en-US" sz="2000">
                <a:solidFill>
                  <a:schemeClr val="dk1"/>
                </a:solidFill>
                <a:latin typeface="Arial"/>
                <a:ea typeface="Arial"/>
                <a:cs typeface="Arial"/>
                <a:sym typeface="Arial"/>
              </a:rPr>
              <a:t>and then select </a:t>
            </a:r>
            <a:r>
              <a:rPr lang="en-US" sz="2000" b="1">
                <a:solidFill>
                  <a:schemeClr val="dk1"/>
                </a:solidFill>
                <a:latin typeface="Arial"/>
                <a:ea typeface="Arial"/>
                <a:cs typeface="Arial"/>
                <a:sym typeface="Arial"/>
              </a:rPr>
              <a:t>Diffusion</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Tractography</a:t>
            </a:r>
            <a:r>
              <a:rPr lang="en-US" sz="2000">
                <a:solidFill>
                  <a:schemeClr val="dk1"/>
                </a:solidFill>
                <a:latin typeface="Arial"/>
                <a:ea typeface="Arial"/>
                <a:cs typeface="Arial"/>
                <a:sym typeface="Arial"/>
              </a:rPr>
              <a:t>-&gt;</a:t>
            </a:r>
            <a:r>
              <a:rPr lang="en-US" sz="2000" b="1">
                <a:solidFill>
                  <a:schemeClr val="dk1"/>
                </a:solidFill>
                <a:latin typeface="Arial"/>
                <a:ea typeface="Arial"/>
                <a:cs typeface="Arial"/>
                <a:sym typeface="Arial"/>
              </a:rPr>
              <a:t>Tractography Seeding</a:t>
            </a:r>
            <a:r>
              <a:rPr lang="en-US" sz="2000">
                <a:solidFill>
                  <a:schemeClr val="dk1"/>
                </a:solidFill>
                <a:latin typeface="Arial"/>
                <a:ea typeface="Arial"/>
                <a:cs typeface="Arial"/>
                <a:sym typeface="Arial"/>
              </a:rPr>
              <a:t>.</a:t>
            </a:r>
            <a:endParaRPr sz="2000" b="1">
              <a:solidFill>
                <a:schemeClr val="dk1"/>
              </a:solidFill>
              <a:latin typeface="Arial"/>
              <a:ea typeface="Arial"/>
              <a:cs typeface="Arial"/>
              <a:sym typeface="Arial"/>
            </a:endParaRPr>
          </a:p>
        </p:txBody>
      </p:sp>
      <p:cxnSp>
        <p:nvCxnSpPr>
          <p:cNvPr id="914" name="Google Shape;914;p81"/>
          <p:cNvCxnSpPr>
            <a:stCxn id="913" idx="2"/>
          </p:cNvCxnSpPr>
          <p:nvPr/>
        </p:nvCxnSpPr>
        <p:spPr>
          <a:xfrm flipH="1">
            <a:off x="4800600" y="2993886"/>
            <a:ext cx="609600" cy="28734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8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405" y="1295400"/>
            <a:ext cx="9144000" cy="5143500"/>
          </a:xfrm>
          <a:prstGeom prst="rect">
            <a:avLst/>
          </a:prstGeom>
          <a:noFill/>
          <a:ln>
            <a:noFill/>
          </a:ln>
        </p:spPr>
      </p:pic>
      <p:sp>
        <p:nvSpPr>
          <p:cNvPr id="920" name="Google Shape;920;p82"/>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Step1: I/O</a:t>
            </a:r>
            <a:endParaRPr>
              <a:latin typeface="Arimo"/>
              <a:ea typeface="Arimo"/>
              <a:cs typeface="Arimo"/>
              <a:sym typeface="Arimo"/>
            </a:endParaRPr>
          </a:p>
        </p:txBody>
      </p:sp>
      <p:sp>
        <p:nvSpPr>
          <p:cNvPr id="921" name="Google Shape;921;p82"/>
          <p:cNvSpPr txBox="1"/>
          <p:nvPr/>
        </p:nvSpPr>
        <p:spPr>
          <a:xfrm>
            <a:off x="1832547" y="3500348"/>
            <a:ext cx="4495800" cy="206210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-Set the </a:t>
            </a:r>
            <a:r>
              <a:rPr lang="en-US" sz="2000" b="1">
                <a:solidFill>
                  <a:schemeClr val="dk1"/>
                </a:solidFill>
                <a:latin typeface="Arial"/>
                <a:ea typeface="Arial"/>
                <a:cs typeface="Arial"/>
                <a:sym typeface="Arial"/>
              </a:rPr>
              <a:t>Input DTI Volume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dti</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-Set </a:t>
            </a:r>
            <a:r>
              <a:rPr lang="en-US" sz="2000" b="1">
                <a:solidFill>
                  <a:schemeClr val="dk1"/>
                </a:solidFill>
                <a:latin typeface="Arial"/>
                <a:ea typeface="Arial"/>
                <a:cs typeface="Arial"/>
                <a:sym typeface="Arial"/>
              </a:rPr>
              <a:t>Output Fiber Bundle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corpusCallosum</a:t>
            </a:r>
            <a:r>
              <a:rPr lang="en-US" sz="2000">
                <a:solidFill>
                  <a:schemeClr val="dk1"/>
                </a:solidFill>
                <a:latin typeface="Arial"/>
                <a:ea typeface="Arial"/>
                <a:cs typeface="Arial"/>
                <a:sym typeface="Arial"/>
              </a:rPr>
              <a:t>’ by renaming the default parameter ‘</a:t>
            </a:r>
            <a:r>
              <a:rPr lang="en-US" sz="2000" b="1">
                <a:solidFill>
                  <a:schemeClr val="dk1"/>
                </a:solidFill>
                <a:latin typeface="Arial"/>
                <a:ea typeface="Arial"/>
                <a:cs typeface="Arial"/>
                <a:sym typeface="Arial"/>
              </a:rPr>
              <a:t>Fiber Bundle</a:t>
            </a:r>
            <a:r>
              <a:rPr lang="en-US" sz="2000">
                <a:solidFill>
                  <a:schemeClr val="dk1"/>
                </a:solidFill>
                <a:latin typeface="Arial"/>
                <a:ea typeface="Arial"/>
                <a:cs typeface="Arial"/>
                <a:sym typeface="Arial"/>
              </a:rPr>
              <a:t>’</a:t>
            </a:r>
            <a:endParaRPr/>
          </a:p>
          <a:p>
            <a:pPr marL="0" marR="0" lvl="0" indent="0" algn="l" rtl="0">
              <a:spcBef>
                <a:spcPts val="400"/>
              </a:spcBef>
              <a:spcAft>
                <a:spcPts val="0"/>
              </a:spcAft>
              <a:buNone/>
            </a:pPr>
            <a:r>
              <a:rPr lang="en-US" sz="2000">
                <a:solidFill>
                  <a:schemeClr val="dk1"/>
                </a:solidFill>
                <a:latin typeface="Arial"/>
                <a:ea typeface="Arial"/>
                <a:cs typeface="Arial"/>
                <a:sym typeface="Arial"/>
              </a:rPr>
              <a:t>-Set the </a:t>
            </a:r>
            <a:r>
              <a:rPr lang="en-US" sz="2000" b="1">
                <a:solidFill>
                  <a:schemeClr val="dk1"/>
                </a:solidFill>
                <a:latin typeface="Arial"/>
                <a:ea typeface="Arial"/>
                <a:cs typeface="Arial"/>
                <a:sym typeface="Arial"/>
              </a:rPr>
              <a:t>Input Fiducials, Model or Label Map </a:t>
            </a:r>
            <a:r>
              <a:rPr lang="en-US" sz="2000">
                <a:solidFill>
                  <a:schemeClr val="dk1"/>
                </a:solidFill>
                <a:latin typeface="Arial"/>
                <a:ea typeface="Arial"/>
                <a:cs typeface="Arial"/>
                <a:sym typeface="Arial"/>
              </a:rPr>
              <a:t>to </a:t>
            </a:r>
            <a:r>
              <a:rPr lang="en-US" sz="2000" b="1">
                <a:solidFill>
                  <a:schemeClr val="dk1"/>
                </a:solidFill>
                <a:latin typeface="Arial"/>
                <a:ea typeface="Arial"/>
                <a:cs typeface="Arial"/>
                <a:sym typeface="Arial"/>
              </a:rPr>
              <a:t>‘fa-label</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922" name="Google Shape;922;p82"/>
          <p:cNvSpPr/>
          <p:nvPr/>
        </p:nvSpPr>
        <p:spPr>
          <a:xfrm rot="10800000" flipH="1">
            <a:off x="7495" y="2414572"/>
            <a:ext cx="3954905" cy="785828"/>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3" name="Google Shape;923;p82"/>
          <p:cNvSpPr txBox="1"/>
          <p:nvPr/>
        </p:nvSpPr>
        <p:spPr>
          <a:xfrm>
            <a:off x="0" y="1828800"/>
            <a:ext cx="38100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Change to </a:t>
            </a:r>
            <a:r>
              <a:rPr lang="en-US" sz="2000" b="1">
                <a:solidFill>
                  <a:schemeClr val="dk1"/>
                </a:solidFill>
                <a:latin typeface="Arial"/>
                <a:ea typeface="Arial"/>
                <a:cs typeface="Arial"/>
                <a:sym typeface="Arial"/>
              </a:rPr>
              <a:t>Conventional</a:t>
            </a:r>
            <a:r>
              <a:rPr lang="en-US" sz="2000">
                <a:solidFill>
                  <a:schemeClr val="dk1"/>
                </a:solidFill>
                <a:latin typeface="Arial"/>
                <a:ea typeface="Arial"/>
                <a:cs typeface="Arial"/>
                <a:sym typeface="Arial"/>
              </a:rPr>
              <a:t> view</a:t>
            </a:r>
            <a:endParaRPr sz="2000">
              <a:solidFill>
                <a:schemeClr val="dk1"/>
              </a:solidFill>
              <a:latin typeface="Arial"/>
              <a:ea typeface="Arial"/>
              <a:cs typeface="Arial"/>
              <a:sym typeface="Arial"/>
            </a:endParaRPr>
          </a:p>
        </p:txBody>
      </p:sp>
      <p:cxnSp>
        <p:nvCxnSpPr>
          <p:cNvPr id="924" name="Google Shape;924;p82"/>
          <p:cNvCxnSpPr/>
          <p:nvPr/>
        </p:nvCxnSpPr>
        <p:spPr>
          <a:xfrm rot="10800000" flipH="1">
            <a:off x="3810000" y="1609635"/>
            <a:ext cx="533400" cy="457202"/>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929" name="Google Shape;929;p8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930" name="Google Shape;930;p83"/>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Step 2: Seeding parameters</a:t>
            </a:r>
            <a:endParaRPr>
              <a:latin typeface="Arimo"/>
              <a:ea typeface="Arimo"/>
              <a:cs typeface="Arimo"/>
              <a:sym typeface="Arimo"/>
            </a:endParaRPr>
          </a:p>
        </p:txBody>
      </p:sp>
      <p:sp>
        <p:nvSpPr>
          <p:cNvPr id="931" name="Google Shape;931;p83"/>
          <p:cNvSpPr txBox="1"/>
          <p:nvPr/>
        </p:nvSpPr>
        <p:spPr>
          <a:xfrm>
            <a:off x="4065181" y="1447800"/>
            <a:ext cx="4800600" cy="255454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default Tractography Seeding parameters:</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 Threshold Type: FractionalAnistropy</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 Seeding Threshold:0.30</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 Stopping Threshold: 0.25</a:t>
            </a:r>
            <a:endParaRPr/>
          </a:p>
          <a:p>
            <a:pPr marL="0" marR="0" lvl="0" indent="0" algn="l" rtl="0">
              <a:spcBef>
                <a:spcPts val="40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Click </a:t>
            </a:r>
            <a:r>
              <a:rPr lang="en-US" sz="2000" b="1">
                <a:solidFill>
                  <a:schemeClr val="dk1"/>
                </a:solidFill>
                <a:latin typeface="Arial"/>
                <a:ea typeface="Arial"/>
                <a:cs typeface="Arial"/>
                <a:sym typeface="Arial"/>
              </a:rPr>
              <a:t>Update</a:t>
            </a:r>
            <a:r>
              <a:rPr lang="en-US" sz="2000">
                <a:solidFill>
                  <a:schemeClr val="dk1"/>
                </a:solidFill>
                <a:latin typeface="Arial"/>
                <a:ea typeface="Arial"/>
                <a:cs typeface="Arial"/>
                <a:sym typeface="Arial"/>
              </a:rPr>
              <a:t> to generate tractography</a:t>
            </a:r>
            <a:endParaRPr sz="2000">
              <a:solidFill>
                <a:schemeClr val="dk1"/>
              </a:solidFill>
              <a:latin typeface="Arial"/>
              <a:ea typeface="Arial"/>
              <a:cs typeface="Arial"/>
              <a:sym typeface="Arial"/>
            </a:endParaRPr>
          </a:p>
        </p:txBody>
      </p:sp>
      <p:sp>
        <p:nvSpPr>
          <p:cNvPr id="932" name="Google Shape;932;p83"/>
          <p:cNvSpPr/>
          <p:nvPr/>
        </p:nvSpPr>
        <p:spPr>
          <a:xfrm rot="10800000" flipH="1">
            <a:off x="47136" y="4230945"/>
            <a:ext cx="3991464" cy="794707"/>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933" name="Google Shape;933;p83"/>
          <p:cNvCxnSpPr/>
          <p:nvPr/>
        </p:nvCxnSpPr>
        <p:spPr>
          <a:xfrm flipH="1">
            <a:off x="2057400" y="3519195"/>
            <a:ext cx="264743" cy="38472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938" name="Google Shape;938;p8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939" name="Google Shape;939;p84"/>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Step 3: Generate Tracts</a:t>
            </a:r>
            <a:endParaRPr>
              <a:latin typeface="Arimo"/>
              <a:ea typeface="Arimo"/>
              <a:cs typeface="Arimo"/>
              <a:sym typeface="Arimo"/>
            </a:endParaRPr>
          </a:p>
        </p:txBody>
      </p:sp>
      <p:sp>
        <p:nvSpPr>
          <p:cNvPr id="940" name="Google Shape;940;p84"/>
          <p:cNvSpPr txBox="1"/>
          <p:nvPr/>
        </p:nvSpPr>
        <p:spPr>
          <a:xfrm>
            <a:off x="381000" y="2590800"/>
            <a:ext cx="3352800" cy="1015663"/>
          </a:xfrm>
          <a:prstGeom prst="rect">
            <a:avLst/>
          </a:prstGeom>
          <a:solidFill>
            <a:srgbClr val="BCEE68"/>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The tracts generated in the corpus callosum area appear in the 3D viewer. </a:t>
            </a:r>
            <a:endParaRPr sz="2000">
              <a:solidFill>
                <a:schemeClr val="dk1"/>
              </a:solidFill>
              <a:latin typeface="Arial"/>
              <a:ea typeface="Arial"/>
              <a:cs typeface="Arial"/>
              <a:sym typeface="Arial"/>
            </a:endParaRPr>
          </a:p>
        </p:txBody>
      </p:sp>
      <p:sp>
        <p:nvSpPr>
          <p:cNvPr id="941" name="Google Shape;941;p84"/>
          <p:cNvSpPr txBox="1"/>
          <p:nvPr/>
        </p:nvSpPr>
        <p:spPr>
          <a:xfrm>
            <a:off x="3957650" y="3352800"/>
            <a:ext cx="5043600" cy="1247700"/>
          </a:xfrm>
          <a:prstGeom prst="rect">
            <a:avLst/>
          </a:prstGeom>
          <a:solidFill>
            <a:srgbClr val="BCEE68"/>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The fibers are colored by their mean fiber orientations with red, </a:t>
            </a:r>
            <a:r>
              <a:rPr lang="en-US" sz="2000">
                <a:solidFill>
                  <a:schemeClr val="dk1"/>
                </a:solidFill>
              </a:rPr>
              <a:t>green</a:t>
            </a:r>
            <a:r>
              <a:rPr lang="en-US" sz="2000">
                <a:solidFill>
                  <a:schemeClr val="dk1"/>
                </a:solidFill>
                <a:latin typeface="Arial"/>
                <a:ea typeface="Arial"/>
                <a:cs typeface="Arial"/>
                <a:sym typeface="Arial"/>
              </a:rPr>
              <a:t> and </a:t>
            </a:r>
            <a:r>
              <a:rPr lang="en-US" sz="2000">
                <a:solidFill>
                  <a:schemeClr val="dk1"/>
                </a:solidFill>
              </a:rPr>
              <a:t>blue</a:t>
            </a:r>
            <a:r>
              <a:rPr lang="en-US" sz="2000">
                <a:solidFill>
                  <a:schemeClr val="dk1"/>
                </a:solidFill>
                <a:latin typeface="Arial"/>
                <a:ea typeface="Arial"/>
                <a:cs typeface="Arial"/>
                <a:sym typeface="Arial"/>
              </a:rPr>
              <a:t> representing </a:t>
            </a:r>
            <a:r>
              <a:rPr lang="en-US" sz="2000">
                <a:solidFill>
                  <a:schemeClr val="dk1"/>
                </a:solidFill>
              </a:rPr>
              <a:t>right-left</a:t>
            </a:r>
            <a:r>
              <a:rPr lang="en-US">
                <a:solidFill>
                  <a:schemeClr val="dk1"/>
                </a:solidFill>
              </a:rPr>
              <a:t>, </a:t>
            </a:r>
            <a:r>
              <a:rPr lang="en-US" sz="2000">
                <a:solidFill>
                  <a:schemeClr val="dk1"/>
                </a:solidFill>
              </a:rPr>
              <a:t>anterior-posterior and inferior-superior direction.</a:t>
            </a:r>
            <a:endParaRPr>
              <a:solidFill>
                <a:schemeClr val="dk1"/>
              </a:solidFill>
            </a:endParaRPr>
          </a:p>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p:txBody>
      </p:sp>
      <p:cxnSp>
        <p:nvCxnSpPr>
          <p:cNvPr id="942" name="Google Shape;942;p84"/>
          <p:cNvCxnSpPr/>
          <p:nvPr/>
        </p:nvCxnSpPr>
        <p:spPr>
          <a:xfrm>
            <a:off x="6553201" y="2819400"/>
            <a:ext cx="152399" cy="5334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p8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16" y="1295400"/>
            <a:ext cx="9144000" cy="5143500"/>
          </a:xfrm>
          <a:prstGeom prst="rect">
            <a:avLst/>
          </a:prstGeom>
          <a:noFill/>
          <a:ln>
            <a:noFill/>
          </a:ln>
        </p:spPr>
      </p:pic>
      <p:sp>
        <p:nvSpPr>
          <p:cNvPr id="948" name="Google Shape;948;p85"/>
          <p:cNvSpPr txBox="1">
            <a:spLocks noGrp="1"/>
          </p:cNvSpPr>
          <p:nvPr>
            <p:ph type="title"/>
          </p:nvPr>
        </p:nvSpPr>
        <p:spPr>
          <a:xfrm>
            <a:off x="0" y="76200"/>
            <a:ext cx="9144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Step 4: Undesirable track removal</a:t>
            </a:r>
            <a:endParaRPr>
              <a:latin typeface="Arimo"/>
              <a:ea typeface="Arimo"/>
              <a:cs typeface="Arimo"/>
              <a:sym typeface="Arimo"/>
            </a:endParaRPr>
          </a:p>
        </p:txBody>
      </p:sp>
      <p:sp>
        <p:nvSpPr>
          <p:cNvPr id="949" name="Google Shape;949;p85"/>
          <p:cNvSpPr txBox="1"/>
          <p:nvPr/>
        </p:nvSpPr>
        <p:spPr>
          <a:xfrm>
            <a:off x="3429000" y="2133600"/>
            <a:ext cx="3810000"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a:t>
            </a:r>
            <a:r>
              <a:rPr lang="en-US" sz="2000">
                <a:solidFill>
                  <a:schemeClr val="dk1"/>
                </a:solidFill>
                <a:latin typeface="Arial"/>
                <a:ea typeface="Arial"/>
                <a:cs typeface="Arial"/>
                <a:sym typeface="Arial"/>
              </a:rPr>
              <a:t> menu, then select </a:t>
            </a:r>
            <a:r>
              <a:rPr lang="en-US" sz="2000" b="1">
                <a:solidFill>
                  <a:schemeClr val="dk1"/>
                </a:solidFill>
                <a:latin typeface="Arial"/>
                <a:ea typeface="Arial"/>
                <a:cs typeface="Arial"/>
                <a:sym typeface="Arial"/>
              </a:rPr>
              <a:t>Diffusion</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Tractography</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Tractography Display</a:t>
            </a:r>
            <a:endParaRPr sz="2000" b="1">
              <a:solidFill>
                <a:schemeClr val="dk1"/>
              </a:solidFill>
              <a:latin typeface="Arial"/>
              <a:ea typeface="Arial"/>
              <a:cs typeface="Arial"/>
              <a:sym typeface="Arial"/>
            </a:endParaRPr>
          </a:p>
        </p:txBody>
      </p:sp>
      <p:cxnSp>
        <p:nvCxnSpPr>
          <p:cNvPr id="950" name="Google Shape;950;p85"/>
          <p:cNvCxnSpPr>
            <a:stCxn id="949" idx="2"/>
          </p:cNvCxnSpPr>
          <p:nvPr/>
        </p:nvCxnSpPr>
        <p:spPr>
          <a:xfrm flipH="1">
            <a:off x="4953000" y="3457039"/>
            <a:ext cx="381000" cy="16485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pic>
        <p:nvPicPr>
          <p:cNvPr id="955" name="Google Shape;955;p8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956" name="Google Shape;956;p86"/>
          <p:cNvSpPr txBox="1">
            <a:spLocks noGrp="1"/>
          </p:cNvSpPr>
          <p:nvPr>
            <p:ph type="title"/>
          </p:nvPr>
        </p:nvSpPr>
        <p:spPr>
          <a:xfrm>
            <a:off x="0" y="76200"/>
            <a:ext cx="9144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Step 4: Undesirable track removal</a:t>
            </a:r>
            <a:endParaRPr>
              <a:latin typeface="Arimo"/>
              <a:ea typeface="Arimo"/>
              <a:cs typeface="Arimo"/>
              <a:sym typeface="Arimo"/>
            </a:endParaRPr>
          </a:p>
        </p:txBody>
      </p:sp>
      <p:sp>
        <p:nvSpPr>
          <p:cNvPr id="957" name="Google Shape;957;p86"/>
          <p:cNvSpPr txBox="1"/>
          <p:nvPr/>
        </p:nvSpPr>
        <p:spPr>
          <a:xfrm>
            <a:off x="3962400" y="3202898"/>
            <a:ext cx="38100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a:t>
            </a:r>
            <a:r>
              <a:rPr lang="en-US" sz="2000" b="1">
                <a:solidFill>
                  <a:schemeClr val="dk1"/>
                </a:solidFill>
                <a:latin typeface="Arial"/>
                <a:ea typeface="Arial"/>
                <a:cs typeface="Arial"/>
                <a:sym typeface="Arial"/>
              </a:rPr>
              <a:t>Fiber Bundle Selection</a:t>
            </a:r>
            <a:endParaRPr sz="2000" b="1">
              <a:solidFill>
                <a:schemeClr val="dk1"/>
              </a:solidFill>
              <a:latin typeface="Arial"/>
              <a:ea typeface="Arial"/>
              <a:cs typeface="Arial"/>
              <a:sym typeface="Arial"/>
            </a:endParaRPr>
          </a:p>
        </p:txBody>
      </p:sp>
      <p:cxnSp>
        <p:nvCxnSpPr>
          <p:cNvPr id="958" name="Google Shape;958;p86"/>
          <p:cNvCxnSpPr/>
          <p:nvPr/>
        </p:nvCxnSpPr>
        <p:spPr>
          <a:xfrm flipH="1">
            <a:off x="1676400" y="3352800"/>
            <a:ext cx="2286001" cy="3048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963" name="Google Shape;963;p8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964" name="Google Shape;964;p87"/>
          <p:cNvSpPr txBox="1">
            <a:spLocks noGrp="1"/>
          </p:cNvSpPr>
          <p:nvPr>
            <p:ph type="title"/>
          </p:nvPr>
        </p:nvSpPr>
        <p:spPr>
          <a:xfrm>
            <a:off x="0" y="76200"/>
            <a:ext cx="9144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Step 4: Undesirable track removal</a:t>
            </a:r>
            <a:endParaRPr>
              <a:latin typeface="Arimo"/>
              <a:ea typeface="Arimo"/>
              <a:cs typeface="Arimo"/>
              <a:sym typeface="Arimo"/>
            </a:endParaRPr>
          </a:p>
        </p:txBody>
      </p:sp>
      <p:sp>
        <p:nvSpPr>
          <p:cNvPr id="965" name="Google Shape;965;p87"/>
          <p:cNvSpPr txBox="1"/>
          <p:nvPr/>
        </p:nvSpPr>
        <p:spPr>
          <a:xfrm>
            <a:off x="228600" y="4900878"/>
            <a:ext cx="4724400"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In </a:t>
            </a:r>
            <a:r>
              <a:rPr lang="en-US" sz="2000" b="1">
                <a:solidFill>
                  <a:schemeClr val="dk1"/>
                </a:solidFill>
                <a:latin typeface="Arial"/>
                <a:ea typeface="Arial"/>
                <a:cs typeface="Arial"/>
                <a:sym typeface="Arial"/>
              </a:rPr>
              <a:t>‘Fiber Bundle Selection</a:t>
            </a:r>
            <a:r>
              <a:rPr lang="en-US" sz="2000">
                <a:solidFill>
                  <a:schemeClr val="dk1"/>
                </a:solidFill>
                <a:latin typeface="Arial"/>
                <a:ea typeface="Arial"/>
                <a:cs typeface="Arial"/>
                <a:sym typeface="Arial"/>
              </a:rPr>
              <a:t>’, under </a:t>
            </a:r>
            <a:r>
              <a:rPr lang="en-US" sz="2000" b="1">
                <a:solidFill>
                  <a:schemeClr val="dk1"/>
                </a:solidFill>
                <a:latin typeface="Arial"/>
                <a:ea typeface="Arial"/>
                <a:cs typeface="Arial"/>
                <a:sym typeface="Arial"/>
              </a:rPr>
              <a:t>ROI for Fiber Select</a:t>
            </a:r>
            <a:r>
              <a:rPr lang="en-US" sz="2000">
                <a:solidFill>
                  <a:schemeClr val="dk1"/>
                </a:solidFill>
                <a:latin typeface="Arial"/>
                <a:ea typeface="Arial"/>
                <a:cs typeface="Arial"/>
                <a:sym typeface="Arial"/>
              </a:rPr>
              <a:t>, create a new </a:t>
            </a:r>
            <a:r>
              <a:rPr lang="en-US" sz="2000" b="1">
                <a:solidFill>
                  <a:schemeClr val="dk1"/>
                </a:solidFill>
                <a:latin typeface="Arial"/>
                <a:ea typeface="Arial"/>
                <a:cs typeface="Arial"/>
                <a:sym typeface="Arial"/>
              </a:rPr>
              <a:t>AnnotationROI</a:t>
            </a:r>
            <a:r>
              <a:rPr lang="en-US" sz="2000">
                <a:solidFill>
                  <a:schemeClr val="dk1"/>
                </a:solidFill>
                <a:latin typeface="Arial"/>
                <a:ea typeface="Arial"/>
                <a:cs typeface="Arial"/>
                <a:sym typeface="Arial"/>
              </a:rPr>
              <a:t> as ‘</a:t>
            </a:r>
            <a:r>
              <a:rPr lang="en-US" sz="2000" b="1">
                <a:solidFill>
                  <a:schemeClr val="dk1"/>
                </a:solidFill>
                <a:latin typeface="Arial"/>
                <a:ea typeface="Arial"/>
                <a:cs typeface="Arial"/>
                <a:sym typeface="Arial"/>
              </a:rPr>
              <a:t>ROI node</a:t>
            </a:r>
            <a:r>
              <a:rPr lang="en-US" sz="2000">
                <a:solidFill>
                  <a:schemeClr val="dk1"/>
                </a:solidFill>
                <a:latin typeface="Arial"/>
                <a:ea typeface="Arial"/>
                <a:cs typeface="Arial"/>
                <a:sym typeface="Arial"/>
              </a:rPr>
              <a:t>’ and select </a:t>
            </a:r>
            <a:r>
              <a:rPr lang="en-US" sz="2000" b="1">
                <a:solidFill>
                  <a:schemeClr val="dk1"/>
                </a:solidFill>
                <a:latin typeface="Arial"/>
                <a:ea typeface="Arial"/>
                <a:cs typeface="Arial"/>
                <a:sym typeface="Arial"/>
              </a:rPr>
              <a:t>Disable ROI</a:t>
            </a:r>
            <a:r>
              <a:rPr lang="en-US" sz="2000">
                <a:solidFill>
                  <a:schemeClr val="dk1"/>
                </a:solidFill>
                <a:latin typeface="Arial"/>
                <a:ea typeface="Arial"/>
                <a:cs typeface="Arial"/>
                <a:sym typeface="Arial"/>
              </a:rPr>
              <a:t>.</a:t>
            </a:r>
            <a:endParaRPr sz="2000" b="1">
              <a:solidFill>
                <a:schemeClr val="dk1"/>
              </a:solidFill>
              <a:latin typeface="Arial"/>
              <a:ea typeface="Arial"/>
              <a:cs typeface="Arial"/>
              <a:sym typeface="Arial"/>
            </a:endParaRPr>
          </a:p>
        </p:txBody>
      </p:sp>
      <p:cxnSp>
        <p:nvCxnSpPr>
          <p:cNvPr id="966" name="Google Shape;966;p87"/>
          <p:cNvCxnSpPr/>
          <p:nvPr/>
        </p:nvCxnSpPr>
        <p:spPr>
          <a:xfrm flipH="1">
            <a:off x="3429000" y="3381597"/>
            <a:ext cx="1219200" cy="4572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pic>
        <p:nvPicPr>
          <p:cNvPr id="971" name="Google Shape;971;p8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972" name="Google Shape;972;p88"/>
          <p:cNvSpPr txBox="1">
            <a:spLocks noGrp="1"/>
          </p:cNvSpPr>
          <p:nvPr>
            <p:ph type="title"/>
          </p:nvPr>
        </p:nvSpPr>
        <p:spPr>
          <a:xfrm>
            <a:off x="0" y="76200"/>
            <a:ext cx="9144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Step 4: Undesirable track removal</a:t>
            </a:r>
            <a:endParaRPr>
              <a:latin typeface="Arimo"/>
              <a:ea typeface="Arimo"/>
              <a:cs typeface="Arimo"/>
              <a:sym typeface="Arimo"/>
            </a:endParaRPr>
          </a:p>
        </p:txBody>
      </p:sp>
      <p:sp>
        <p:nvSpPr>
          <p:cNvPr id="973" name="Google Shape;973;p88"/>
          <p:cNvSpPr txBox="1"/>
          <p:nvPr/>
        </p:nvSpPr>
        <p:spPr>
          <a:xfrm>
            <a:off x="685800" y="2362200"/>
            <a:ext cx="42672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Adjust the ROI frame to include the undesirable tracks, using the colorful spheres provided.</a:t>
            </a:r>
            <a:endParaRPr sz="2000">
              <a:solidFill>
                <a:schemeClr val="dk1"/>
              </a:solidFill>
              <a:latin typeface="Arial"/>
              <a:ea typeface="Arial"/>
              <a:cs typeface="Arial"/>
              <a:sym typeface="Arial"/>
            </a:endParaRPr>
          </a:p>
        </p:txBody>
      </p:sp>
      <p:cxnSp>
        <p:nvCxnSpPr>
          <p:cNvPr id="974" name="Google Shape;974;p88"/>
          <p:cNvCxnSpPr>
            <a:stCxn id="973" idx="3"/>
          </p:cNvCxnSpPr>
          <p:nvPr/>
        </p:nvCxnSpPr>
        <p:spPr>
          <a:xfrm rot="10800000" flipH="1">
            <a:off x="4953000" y="2666931"/>
            <a:ext cx="1524000" cy="2031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pic>
        <p:nvPicPr>
          <p:cNvPr id="979" name="Google Shape;979;p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980" name="Google Shape;980;p89"/>
          <p:cNvSpPr txBox="1">
            <a:spLocks noGrp="1"/>
          </p:cNvSpPr>
          <p:nvPr>
            <p:ph type="title"/>
          </p:nvPr>
        </p:nvSpPr>
        <p:spPr>
          <a:xfrm>
            <a:off x="0" y="76200"/>
            <a:ext cx="9144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Step 4: Undesirable track removal</a:t>
            </a:r>
            <a:endParaRPr>
              <a:latin typeface="Arimo"/>
              <a:ea typeface="Arimo"/>
              <a:cs typeface="Arimo"/>
              <a:sym typeface="Arimo"/>
            </a:endParaRPr>
          </a:p>
        </p:txBody>
      </p:sp>
      <p:sp>
        <p:nvSpPr>
          <p:cNvPr id="981" name="Google Shape;981;p89"/>
          <p:cNvSpPr txBox="1"/>
          <p:nvPr/>
        </p:nvSpPr>
        <p:spPr>
          <a:xfrm>
            <a:off x="1295400" y="2209800"/>
            <a:ext cx="38100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a:t>
            </a:r>
            <a:r>
              <a:rPr lang="en-US" sz="2000" b="1">
                <a:solidFill>
                  <a:schemeClr val="dk1"/>
                </a:solidFill>
                <a:latin typeface="Arial"/>
                <a:ea typeface="Arial"/>
                <a:cs typeface="Arial"/>
                <a:sym typeface="Arial"/>
              </a:rPr>
              <a:t>Negative ROI </a:t>
            </a:r>
            <a:r>
              <a:rPr lang="en-US" sz="2000">
                <a:solidFill>
                  <a:schemeClr val="dk1"/>
                </a:solidFill>
                <a:latin typeface="Arial"/>
                <a:ea typeface="Arial"/>
                <a:cs typeface="Arial"/>
                <a:sym typeface="Arial"/>
              </a:rPr>
              <a:t>to finish</a:t>
            </a:r>
            <a:r>
              <a:rPr lang="en-US" sz="2000" b="1">
                <a:solidFill>
                  <a:schemeClr val="dk1"/>
                </a:solidFill>
                <a:latin typeface="Arial"/>
                <a:ea typeface="Arial"/>
                <a:cs typeface="Arial"/>
                <a:sym typeface="Arial"/>
              </a:rPr>
              <a:t> </a:t>
            </a:r>
            <a:endParaRPr sz="2000" b="1">
              <a:solidFill>
                <a:schemeClr val="dk1"/>
              </a:solidFill>
              <a:latin typeface="Arial"/>
              <a:ea typeface="Arial"/>
              <a:cs typeface="Arial"/>
              <a:sym typeface="Arial"/>
            </a:endParaRPr>
          </a:p>
        </p:txBody>
      </p:sp>
      <p:cxnSp>
        <p:nvCxnSpPr>
          <p:cNvPr id="982" name="Google Shape;982;p89"/>
          <p:cNvCxnSpPr/>
          <p:nvPr/>
        </p:nvCxnSpPr>
        <p:spPr>
          <a:xfrm>
            <a:off x="3200400" y="2590800"/>
            <a:ext cx="152400" cy="1390650"/>
          </a:xfrm>
          <a:prstGeom prst="straightConnector1">
            <a:avLst/>
          </a:prstGeom>
          <a:noFill/>
          <a:ln w="57150" cap="flat" cmpd="sng">
            <a:solidFill>
              <a:srgbClr val="FF0000"/>
            </a:solidFill>
            <a:prstDash val="solid"/>
            <a:round/>
            <a:headEnd type="none" w="sm" len="sm"/>
            <a:tailEnd type="stealth" w="med" len="med"/>
          </a:ln>
        </p:spPr>
      </p:cxnSp>
      <p:cxnSp>
        <p:nvCxnSpPr>
          <p:cNvPr id="983" name="Google Shape;983;p89"/>
          <p:cNvCxnSpPr/>
          <p:nvPr/>
        </p:nvCxnSpPr>
        <p:spPr>
          <a:xfrm rot="10800000">
            <a:off x="7467600" y="3124200"/>
            <a:ext cx="914400" cy="5334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9" descr="Screen Shot 2013-09-08 at 2.56.12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02967" y="1787718"/>
            <a:ext cx="4318465" cy="4334980"/>
          </a:xfrm>
          <a:prstGeom prst="rect">
            <a:avLst/>
          </a:prstGeom>
          <a:noFill/>
          <a:ln>
            <a:noFill/>
          </a:ln>
        </p:spPr>
      </p:pic>
      <p:sp>
        <p:nvSpPr>
          <p:cNvPr id="192" name="Google Shape;192;p9"/>
          <p:cNvSpPr txBox="1">
            <a:spLocks noGrp="1"/>
          </p:cNvSpPr>
          <p:nvPr>
            <p:ph type="title"/>
          </p:nvPr>
        </p:nvSpPr>
        <p:spPr>
          <a:xfrm>
            <a:off x="1219200" y="304800"/>
            <a:ext cx="7239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Diffusion Tensor Imaging</a:t>
            </a:r>
            <a:endParaRPr/>
          </a:p>
        </p:txBody>
      </p:sp>
      <p:sp>
        <p:nvSpPr>
          <p:cNvPr id="193" name="Google Shape;193;p9"/>
          <p:cNvSpPr/>
          <p:nvPr/>
        </p:nvSpPr>
        <p:spPr>
          <a:xfrm>
            <a:off x="2286000" y="3124200"/>
            <a:ext cx="76200" cy="76200"/>
          </a:xfrm>
          <a:prstGeom prst="rect">
            <a:avLst/>
          </a:prstGeom>
          <a:noFill/>
          <a:ln w="38100" cap="flat" cmpd="sng">
            <a:solidFill>
              <a:srgbClr val="FF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194" name="Google Shape;194;p9"/>
          <p:cNvCxnSpPr/>
          <p:nvPr/>
        </p:nvCxnSpPr>
        <p:spPr>
          <a:xfrm rot="10800000" flipH="1">
            <a:off x="2362198" y="1985524"/>
            <a:ext cx="3036939" cy="1186302"/>
          </a:xfrm>
          <a:prstGeom prst="straightConnector1">
            <a:avLst/>
          </a:prstGeom>
          <a:noFill/>
          <a:ln w="38100" cap="flat" cmpd="sng">
            <a:solidFill>
              <a:srgbClr val="FF3300"/>
            </a:solidFill>
            <a:prstDash val="solid"/>
            <a:round/>
            <a:headEnd type="none" w="med" len="med"/>
            <a:tailEnd type="none" w="med" len="med"/>
          </a:ln>
        </p:spPr>
      </p:cxnSp>
      <p:grpSp>
        <p:nvGrpSpPr>
          <p:cNvPr id="195" name="Google Shape;195;p9"/>
          <p:cNvGrpSpPr/>
          <p:nvPr/>
        </p:nvGrpSpPr>
        <p:grpSpPr>
          <a:xfrm>
            <a:off x="4953000" y="3166038"/>
            <a:ext cx="3171278" cy="1552558"/>
            <a:chOff x="4953000" y="3657600"/>
            <a:chExt cx="3505200" cy="1927225"/>
          </a:xfrm>
        </p:grpSpPr>
        <p:sp>
          <p:nvSpPr>
            <p:cNvPr id="196" name="Google Shape;196;p9"/>
            <p:cNvSpPr/>
            <p:nvPr/>
          </p:nvSpPr>
          <p:spPr>
            <a:xfrm>
              <a:off x="5458444" y="3657600"/>
              <a:ext cx="2999756" cy="1927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9"/>
            <p:cNvSpPr/>
            <p:nvPr/>
          </p:nvSpPr>
          <p:spPr>
            <a:xfrm>
              <a:off x="7952756" y="5210158"/>
              <a:ext cx="160300"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zz</a:t>
              </a:r>
              <a:endParaRPr sz="1800" b="1">
                <a:solidFill>
                  <a:schemeClr val="dk1"/>
                </a:solidFill>
                <a:latin typeface="Arial"/>
                <a:ea typeface="Arial"/>
                <a:cs typeface="Arial"/>
                <a:sym typeface="Arial"/>
              </a:endParaRPr>
            </a:p>
          </p:txBody>
        </p:sp>
        <p:sp>
          <p:nvSpPr>
            <p:cNvPr id="198" name="Google Shape;198;p9"/>
            <p:cNvSpPr/>
            <p:nvPr/>
          </p:nvSpPr>
          <p:spPr>
            <a:xfrm>
              <a:off x="6983989" y="5210158"/>
              <a:ext cx="17152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zy</a:t>
              </a:r>
              <a:endParaRPr sz="1800" b="1">
                <a:solidFill>
                  <a:schemeClr val="dk1"/>
                </a:solidFill>
                <a:latin typeface="Arial"/>
                <a:ea typeface="Arial"/>
                <a:cs typeface="Arial"/>
                <a:sym typeface="Arial"/>
              </a:endParaRPr>
            </a:p>
          </p:txBody>
        </p:sp>
        <p:sp>
          <p:nvSpPr>
            <p:cNvPr id="199" name="Google Shape;199;p9"/>
            <p:cNvSpPr/>
            <p:nvPr/>
          </p:nvSpPr>
          <p:spPr>
            <a:xfrm>
              <a:off x="6015222" y="5210158"/>
              <a:ext cx="17152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zx</a:t>
              </a:r>
              <a:endParaRPr sz="1800" b="1">
                <a:solidFill>
                  <a:schemeClr val="dk1"/>
                </a:solidFill>
                <a:latin typeface="Arial"/>
                <a:ea typeface="Arial"/>
                <a:cs typeface="Arial"/>
                <a:sym typeface="Arial"/>
              </a:endParaRPr>
            </a:p>
          </p:txBody>
        </p:sp>
        <p:sp>
          <p:nvSpPr>
            <p:cNvPr id="200" name="Google Shape;200;p9"/>
            <p:cNvSpPr/>
            <p:nvPr/>
          </p:nvSpPr>
          <p:spPr>
            <a:xfrm>
              <a:off x="7952756" y="4610948"/>
              <a:ext cx="17152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yz</a:t>
              </a:r>
              <a:endParaRPr sz="1800" b="1">
                <a:solidFill>
                  <a:schemeClr val="dk1"/>
                </a:solidFill>
                <a:latin typeface="Arial"/>
                <a:ea typeface="Arial"/>
                <a:cs typeface="Arial"/>
                <a:sym typeface="Arial"/>
              </a:endParaRPr>
            </a:p>
          </p:txBody>
        </p:sp>
        <p:sp>
          <p:nvSpPr>
            <p:cNvPr id="201" name="Google Shape;201;p9"/>
            <p:cNvSpPr/>
            <p:nvPr/>
          </p:nvSpPr>
          <p:spPr>
            <a:xfrm>
              <a:off x="6981356" y="4610948"/>
              <a:ext cx="18274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yy</a:t>
              </a:r>
              <a:endParaRPr sz="1800" b="1">
                <a:solidFill>
                  <a:schemeClr val="dk1"/>
                </a:solidFill>
                <a:latin typeface="Arial"/>
                <a:ea typeface="Arial"/>
                <a:cs typeface="Arial"/>
                <a:sym typeface="Arial"/>
              </a:endParaRPr>
            </a:p>
          </p:txBody>
        </p:sp>
        <p:sp>
          <p:nvSpPr>
            <p:cNvPr id="202" name="Google Shape;202;p9"/>
            <p:cNvSpPr/>
            <p:nvPr/>
          </p:nvSpPr>
          <p:spPr>
            <a:xfrm>
              <a:off x="6013905" y="4610948"/>
              <a:ext cx="18274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yx</a:t>
              </a:r>
              <a:endParaRPr sz="1800" b="1">
                <a:solidFill>
                  <a:schemeClr val="dk1"/>
                </a:solidFill>
                <a:latin typeface="Arial"/>
                <a:ea typeface="Arial"/>
                <a:cs typeface="Arial"/>
                <a:sym typeface="Arial"/>
              </a:endParaRPr>
            </a:p>
          </p:txBody>
        </p:sp>
        <p:sp>
          <p:nvSpPr>
            <p:cNvPr id="203" name="Google Shape;203;p9"/>
            <p:cNvSpPr/>
            <p:nvPr/>
          </p:nvSpPr>
          <p:spPr>
            <a:xfrm>
              <a:off x="7947491" y="4014303"/>
              <a:ext cx="17152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xz</a:t>
              </a:r>
              <a:endParaRPr sz="1800" b="1">
                <a:solidFill>
                  <a:schemeClr val="dk1"/>
                </a:solidFill>
                <a:latin typeface="Arial"/>
                <a:ea typeface="Arial"/>
                <a:cs typeface="Arial"/>
                <a:sym typeface="Arial"/>
              </a:endParaRPr>
            </a:p>
          </p:txBody>
        </p:sp>
        <p:sp>
          <p:nvSpPr>
            <p:cNvPr id="204" name="Google Shape;204;p9"/>
            <p:cNvSpPr/>
            <p:nvPr/>
          </p:nvSpPr>
          <p:spPr>
            <a:xfrm>
              <a:off x="6976091" y="4014303"/>
              <a:ext cx="18274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xy</a:t>
              </a:r>
              <a:endParaRPr sz="1800" b="1">
                <a:solidFill>
                  <a:schemeClr val="dk1"/>
                </a:solidFill>
                <a:latin typeface="Arial"/>
                <a:ea typeface="Arial"/>
                <a:cs typeface="Arial"/>
                <a:sym typeface="Arial"/>
              </a:endParaRPr>
            </a:p>
          </p:txBody>
        </p:sp>
        <p:sp>
          <p:nvSpPr>
            <p:cNvPr id="205" name="Google Shape;205;p9"/>
            <p:cNvSpPr/>
            <p:nvPr/>
          </p:nvSpPr>
          <p:spPr>
            <a:xfrm>
              <a:off x="6008640" y="4014303"/>
              <a:ext cx="18274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xx</a:t>
              </a:r>
              <a:endParaRPr sz="1800" b="1">
                <a:solidFill>
                  <a:schemeClr val="dk1"/>
                </a:solidFill>
                <a:latin typeface="Arial"/>
                <a:ea typeface="Arial"/>
                <a:cs typeface="Arial"/>
                <a:sym typeface="Arial"/>
              </a:endParaRPr>
            </a:p>
          </p:txBody>
        </p:sp>
        <p:sp>
          <p:nvSpPr>
            <p:cNvPr id="206" name="Google Shape;206;p9"/>
            <p:cNvSpPr/>
            <p:nvPr/>
          </p:nvSpPr>
          <p:spPr>
            <a:xfrm>
              <a:off x="7655281" y="4965085"/>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207" name="Google Shape;207;p9"/>
            <p:cNvSpPr/>
            <p:nvPr/>
          </p:nvSpPr>
          <p:spPr>
            <a:xfrm>
              <a:off x="6685198" y="4965085"/>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208" name="Google Shape;208;p9"/>
            <p:cNvSpPr/>
            <p:nvPr/>
          </p:nvSpPr>
          <p:spPr>
            <a:xfrm>
              <a:off x="5717747" y="4965085"/>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209" name="Google Shape;209;p9"/>
            <p:cNvSpPr/>
            <p:nvPr/>
          </p:nvSpPr>
          <p:spPr>
            <a:xfrm>
              <a:off x="7643435" y="436587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210" name="Google Shape;210;p9"/>
            <p:cNvSpPr/>
            <p:nvPr/>
          </p:nvSpPr>
          <p:spPr>
            <a:xfrm>
              <a:off x="6673352" y="436587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211" name="Google Shape;211;p9"/>
            <p:cNvSpPr/>
            <p:nvPr/>
          </p:nvSpPr>
          <p:spPr>
            <a:xfrm>
              <a:off x="5703268" y="436587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212" name="Google Shape;212;p9"/>
            <p:cNvSpPr/>
            <p:nvPr/>
          </p:nvSpPr>
          <p:spPr>
            <a:xfrm>
              <a:off x="7650016" y="376666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213" name="Google Shape;213;p9"/>
            <p:cNvSpPr/>
            <p:nvPr/>
          </p:nvSpPr>
          <p:spPr>
            <a:xfrm>
              <a:off x="6678617" y="376666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sp>
          <p:nvSpPr>
            <p:cNvPr id="214" name="Google Shape;214;p9"/>
            <p:cNvSpPr/>
            <p:nvPr/>
          </p:nvSpPr>
          <p:spPr>
            <a:xfrm>
              <a:off x="5712482" y="3766664"/>
              <a:ext cx="25968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D</a:t>
              </a:r>
              <a:endParaRPr sz="1800" b="1">
                <a:solidFill>
                  <a:schemeClr val="dk1"/>
                </a:solidFill>
                <a:latin typeface="Arial"/>
                <a:ea typeface="Arial"/>
                <a:cs typeface="Arial"/>
                <a:sym typeface="Arial"/>
              </a:endParaRPr>
            </a:p>
          </p:txBody>
        </p:sp>
        <p:grpSp>
          <p:nvGrpSpPr>
            <p:cNvPr id="215" name="Google Shape;215;p9"/>
            <p:cNvGrpSpPr/>
            <p:nvPr/>
          </p:nvGrpSpPr>
          <p:grpSpPr>
            <a:xfrm>
              <a:off x="5584805" y="3657600"/>
              <a:ext cx="189541" cy="1847672"/>
              <a:chOff x="720" y="960"/>
              <a:chExt cx="144" cy="1440"/>
            </a:xfrm>
          </p:grpSpPr>
          <p:cxnSp>
            <p:nvCxnSpPr>
              <p:cNvPr id="216" name="Google Shape;216;p9"/>
              <p:cNvCxnSpPr/>
              <p:nvPr/>
            </p:nvCxnSpPr>
            <p:spPr>
              <a:xfrm>
                <a:off x="720" y="960"/>
                <a:ext cx="0" cy="1440"/>
              </a:xfrm>
              <a:prstGeom prst="straightConnector1">
                <a:avLst/>
              </a:prstGeom>
              <a:noFill/>
              <a:ln w="57150" cap="flat" cmpd="sng">
                <a:solidFill>
                  <a:schemeClr val="dk1"/>
                </a:solidFill>
                <a:prstDash val="solid"/>
                <a:round/>
                <a:headEnd type="none" w="med" len="med"/>
                <a:tailEnd type="none" w="med" len="med"/>
              </a:ln>
            </p:spPr>
          </p:cxnSp>
          <p:cxnSp>
            <p:nvCxnSpPr>
              <p:cNvPr id="217" name="Google Shape;217;p9"/>
              <p:cNvCxnSpPr/>
              <p:nvPr/>
            </p:nvCxnSpPr>
            <p:spPr>
              <a:xfrm>
                <a:off x="720" y="960"/>
                <a:ext cx="144" cy="0"/>
              </a:xfrm>
              <a:prstGeom prst="straightConnector1">
                <a:avLst/>
              </a:prstGeom>
              <a:noFill/>
              <a:ln w="57150" cap="flat" cmpd="sng">
                <a:solidFill>
                  <a:schemeClr val="dk1"/>
                </a:solidFill>
                <a:prstDash val="solid"/>
                <a:round/>
                <a:headEnd type="none" w="med" len="med"/>
                <a:tailEnd type="none" w="med" len="med"/>
              </a:ln>
            </p:spPr>
          </p:cxnSp>
          <p:cxnSp>
            <p:nvCxnSpPr>
              <p:cNvPr id="218" name="Google Shape;218;p9"/>
              <p:cNvCxnSpPr/>
              <p:nvPr/>
            </p:nvCxnSpPr>
            <p:spPr>
              <a:xfrm>
                <a:off x="720" y="2400"/>
                <a:ext cx="144" cy="0"/>
              </a:xfrm>
              <a:prstGeom prst="straightConnector1">
                <a:avLst/>
              </a:prstGeom>
              <a:noFill/>
              <a:ln w="57150" cap="flat" cmpd="sng">
                <a:solidFill>
                  <a:schemeClr val="dk1"/>
                </a:solidFill>
                <a:prstDash val="solid"/>
                <a:round/>
                <a:headEnd type="none" w="med" len="med"/>
                <a:tailEnd type="none" w="med" len="med"/>
              </a:ln>
            </p:spPr>
          </p:cxnSp>
        </p:grpSp>
        <p:grpSp>
          <p:nvGrpSpPr>
            <p:cNvPr id="219" name="Google Shape;219;p9"/>
            <p:cNvGrpSpPr/>
            <p:nvPr/>
          </p:nvGrpSpPr>
          <p:grpSpPr>
            <a:xfrm>
              <a:off x="8238385" y="3657600"/>
              <a:ext cx="189541" cy="1847672"/>
              <a:chOff x="2544" y="960"/>
              <a:chExt cx="144" cy="1440"/>
            </a:xfrm>
          </p:grpSpPr>
          <p:cxnSp>
            <p:nvCxnSpPr>
              <p:cNvPr id="220" name="Google Shape;220;p9"/>
              <p:cNvCxnSpPr/>
              <p:nvPr/>
            </p:nvCxnSpPr>
            <p:spPr>
              <a:xfrm>
                <a:off x="2688" y="960"/>
                <a:ext cx="0" cy="1440"/>
              </a:xfrm>
              <a:prstGeom prst="straightConnector1">
                <a:avLst/>
              </a:prstGeom>
              <a:noFill/>
              <a:ln w="57150" cap="flat" cmpd="sng">
                <a:solidFill>
                  <a:schemeClr val="dk1"/>
                </a:solidFill>
                <a:prstDash val="solid"/>
                <a:round/>
                <a:headEnd type="none" w="med" len="med"/>
                <a:tailEnd type="none" w="med" len="med"/>
              </a:ln>
            </p:spPr>
          </p:cxnSp>
          <p:cxnSp>
            <p:nvCxnSpPr>
              <p:cNvPr id="221" name="Google Shape;221;p9"/>
              <p:cNvCxnSpPr/>
              <p:nvPr/>
            </p:nvCxnSpPr>
            <p:spPr>
              <a:xfrm>
                <a:off x="2544" y="960"/>
                <a:ext cx="144" cy="0"/>
              </a:xfrm>
              <a:prstGeom prst="straightConnector1">
                <a:avLst/>
              </a:prstGeom>
              <a:noFill/>
              <a:ln w="57150" cap="flat" cmpd="sng">
                <a:solidFill>
                  <a:schemeClr val="dk1"/>
                </a:solidFill>
                <a:prstDash val="solid"/>
                <a:round/>
                <a:headEnd type="none" w="med" len="med"/>
                <a:tailEnd type="none" w="med" len="med"/>
              </a:ln>
            </p:spPr>
          </p:cxnSp>
          <p:cxnSp>
            <p:nvCxnSpPr>
              <p:cNvPr id="222" name="Google Shape;222;p9"/>
              <p:cNvCxnSpPr/>
              <p:nvPr/>
            </p:nvCxnSpPr>
            <p:spPr>
              <a:xfrm>
                <a:off x="2544" y="2400"/>
                <a:ext cx="144" cy="0"/>
              </a:xfrm>
              <a:prstGeom prst="straightConnector1">
                <a:avLst/>
              </a:prstGeom>
              <a:noFill/>
              <a:ln w="57150" cap="flat" cmpd="sng">
                <a:solidFill>
                  <a:schemeClr val="dk1"/>
                </a:solidFill>
                <a:prstDash val="solid"/>
                <a:round/>
                <a:headEnd type="none" w="med" len="med"/>
                <a:tailEnd type="none" w="med" len="med"/>
              </a:ln>
            </p:spPr>
          </p:cxnSp>
        </p:grpSp>
        <p:sp>
          <p:nvSpPr>
            <p:cNvPr id="223" name="Google Shape;223;p9"/>
            <p:cNvSpPr txBox="1"/>
            <p:nvPr/>
          </p:nvSpPr>
          <p:spPr>
            <a:xfrm>
              <a:off x="4953000" y="4273491"/>
              <a:ext cx="8858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Arial Black"/>
                  <a:ea typeface="Arial Black"/>
                  <a:cs typeface="Arial Black"/>
                  <a:sym typeface="Arial Black"/>
                </a:rPr>
                <a:t>D</a:t>
              </a:r>
              <a:r>
                <a:rPr lang="en-US" sz="1800">
                  <a:solidFill>
                    <a:schemeClr val="dk1"/>
                  </a:solidFill>
                  <a:latin typeface="Arial"/>
                  <a:ea typeface="Arial"/>
                  <a:cs typeface="Arial"/>
                  <a:sym typeface="Arial"/>
                </a:rPr>
                <a:t>=</a:t>
              </a:r>
              <a:endParaRPr/>
            </a:p>
          </p:txBody>
        </p:sp>
      </p:grpSp>
      <p:pic>
        <p:nvPicPr>
          <p:cNvPr id="224" name="Google Shape;224;p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399138" y="1447800"/>
            <a:ext cx="2362200" cy="720725"/>
          </a:xfrm>
          <a:prstGeom prst="rect">
            <a:avLst/>
          </a:prstGeom>
          <a:noFill/>
          <a:ln>
            <a:noFill/>
          </a:ln>
        </p:spPr>
      </p:pic>
      <p:sp>
        <p:nvSpPr>
          <p:cNvPr id="225" name="Google Shape;225;p9"/>
          <p:cNvSpPr/>
          <p:nvPr/>
        </p:nvSpPr>
        <p:spPr>
          <a:xfrm>
            <a:off x="4962161" y="3656711"/>
            <a:ext cx="249904" cy="43566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9"/>
          <p:cNvSpPr/>
          <p:nvPr/>
        </p:nvSpPr>
        <p:spPr>
          <a:xfrm>
            <a:off x="7254962" y="1549861"/>
            <a:ext cx="249904" cy="43566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27" name="Google Shape;227;p9"/>
          <p:cNvGrpSpPr/>
          <p:nvPr/>
        </p:nvGrpSpPr>
        <p:grpSpPr>
          <a:xfrm rot="-834749">
            <a:off x="5114467" y="5979790"/>
            <a:ext cx="3062281" cy="658585"/>
            <a:chOff x="2016" y="1200"/>
            <a:chExt cx="2160" cy="672"/>
          </a:xfrm>
        </p:grpSpPr>
        <p:sp>
          <p:nvSpPr>
            <p:cNvPr id="228" name="Google Shape;228;p9"/>
            <p:cNvSpPr/>
            <p:nvPr/>
          </p:nvSpPr>
          <p:spPr>
            <a:xfrm>
              <a:off x="2016" y="1200"/>
              <a:ext cx="2160" cy="672"/>
            </a:xfrm>
            <a:prstGeom prst="ellipse">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9"/>
            <p:cNvSpPr/>
            <p:nvPr/>
          </p:nvSpPr>
          <p:spPr>
            <a:xfrm rot="-5400000">
              <a:off x="2742" y="1368"/>
              <a:ext cx="672" cy="336"/>
            </a:xfrm>
            <a:prstGeom prst="ellipse">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30" name="Google Shape;230;p9"/>
            <p:cNvCxnSpPr/>
            <p:nvPr/>
          </p:nvCxnSpPr>
          <p:spPr>
            <a:xfrm>
              <a:off x="2016" y="1536"/>
              <a:ext cx="2160" cy="0"/>
            </a:xfrm>
            <a:prstGeom prst="straightConnector1">
              <a:avLst/>
            </a:prstGeom>
            <a:noFill/>
            <a:ln w="38100" cap="flat" cmpd="sng">
              <a:solidFill>
                <a:schemeClr val="dk1"/>
              </a:solidFill>
              <a:prstDash val="solid"/>
              <a:round/>
              <a:headEnd type="triangle" w="med" len="med"/>
              <a:tailEnd type="triangle" w="med" len="med"/>
            </a:ln>
          </p:spPr>
        </p:cxnSp>
        <p:cxnSp>
          <p:nvCxnSpPr>
            <p:cNvPr id="231" name="Google Shape;231;p9"/>
            <p:cNvCxnSpPr/>
            <p:nvPr/>
          </p:nvCxnSpPr>
          <p:spPr>
            <a:xfrm rot="10800000">
              <a:off x="3072" y="1200"/>
              <a:ext cx="0" cy="672"/>
            </a:xfrm>
            <a:prstGeom prst="straightConnector1">
              <a:avLst/>
            </a:prstGeom>
            <a:noFill/>
            <a:ln w="38100" cap="flat" cmpd="sng">
              <a:solidFill>
                <a:schemeClr val="dk1"/>
              </a:solidFill>
              <a:prstDash val="solid"/>
              <a:round/>
              <a:headEnd type="triangle" w="med" len="med"/>
              <a:tailEnd type="triangle" w="med" len="med"/>
            </a:ln>
          </p:spPr>
        </p:cxnSp>
        <p:cxnSp>
          <p:nvCxnSpPr>
            <p:cNvPr id="232" name="Google Shape;232;p9"/>
            <p:cNvCxnSpPr/>
            <p:nvPr/>
          </p:nvCxnSpPr>
          <p:spPr>
            <a:xfrm flipH="1">
              <a:off x="2928" y="1392"/>
              <a:ext cx="288" cy="288"/>
            </a:xfrm>
            <a:prstGeom prst="straightConnector1">
              <a:avLst/>
            </a:prstGeom>
            <a:noFill/>
            <a:ln w="38100" cap="flat" cmpd="sng">
              <a:solidFill>
                <a:schemeClr val="dk1"/>
              </a:solidFill>
              <a:prstDash val="solid"/>
              <a:round/>
              <a:headEnd type="triangle" w="med" len="med"/>
              <a:tailEnd type="triangle" w="med" len="med"/>
            </a:ln>
          </p:spPr>
        </p:cxnSp>
        <p:sp>
          <p:nvSpPr>
            <p:cNvPr id="233" name="Google Shape;233;p9"/>
            <p:cNvSpPr txBox="1"/>
            <p:nvPr/>
          </p:nvSpPr>
          <p:spPr>
            <a:xfrm>
              <a:off x="3506" y="1215"/>
              <a:ext cx="336"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λ1</a:t>
              </a:r>
              <a:endParaRPr/>
            </a:p>
          </p:txBody>
        </p:sp>
        <p:sp>
          <p:nvSpPr>
            <p:cNvPr id="234" name="Google Shape;234;p9"/>
            <p:cNvSpPr txBox="1"/>
            <p:nvPr/>
          </p:nvSpPr>
          <p:spPr>
            <a:xfrm>
              <a:off x="2640" y="1574"/>
              <a:ext cx="336"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λ2</a:t>
              </a:r>
              <a:endParaRPr/>
            </a:p>
          </p:txBody>
        </p:sp>
        <p:sp>
          <p:nvSpPr>
            <p:cNvPr id="235" name="Google Shape;235;p9"/>
            <p:cNvSpPr txBox="1"/>
            <p:nvPr/>
          </p:nvSpPr>
          <p:spPr>
            <a:xfrm>
              <a:off x="2688" y="1200"/>
              <a:ext cx="432"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λ3</a:t>
              </a:r>
              <a:endParaRPr/>
            </a:p>
          </p:txBody>
        </p:sp>
      </p:grpSp>
      <p:cxnSp>
        <p:nvCxnSpPr>
          <p:cNvPr id="236" name="Google Shape;236;p9"/>
          <p:cNvCxnSpPr/>
          <p:nvPr/>
        </p:nvCxnSpPr>
        <p:spPr>
          <a:xfrm>
            <a:off x="6618857" y="2295837"/>
            <a:ext cx="0" cy="626878"/>
          </a:xfrm>
          <a:prstGeom prst="straightConnector1">
            <a:avLst/>
          </a:prstGeom>
          <a:noFill/>
          <a:ln w="381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37" name="Google Shape;237;p9"/>
          <p:cNvCxnSpPr/>
          <p:nvPr/>
        </p:nvCxnSpPr>
        <p:spPr>
          <a:xfrm>
            <a:off x="6723568" y="5081324"/>
            <a:ext cx="0" cy="626878"/>
          </a:xfrm>
          <a:prstGeom prst="straightConnector1">
            <a:avLst/>
          </a:prstGeom>
          <a:noFill/>
          <a:ln w="381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pic>
        <p:nvPicPr>
          <p:cNvPr id="988" name="Google Shape;988;p9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333500"/>
            <a:ext cx="9144000" cy="5143500"/>
          </a:xfrm>
          <a:prstGeom prst="rect">
            <a:avLst/>
          </a:prstGeom>
          <a:noFill/>
          <a:ln>
            <a:noFill/>
          </a:ln>
        </p:spPr>
      </p:pic>
      <p:sp>
        <p:nvSpPr>
          <p:cNvPr id="989" name="Google Shape;989;p90"/>
          <p:cNvSpPr txBox="1">
            <a:spLocks noGrp="1"/>
          </p:cNvSpPr>
          <p:nvPr>
            <p:ph type="title"/>
          </p:nvPr>
        </p:nvSpPr>
        <p:spPr>
          <a:xfrm>
            <a:off x="0" y="76200"/>
            <a:ext cx="9144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Step 4: Undesirable track removal</a:t>
            </a:r>
            <a:endParaRPr>
              <a:latin typeface="Arimo"/>
              <a:ea typeface="Arimo"/>
              <a:cs typeface="Arimo"/>
              <a:sym typeface="Arimo"/>
            </a:endParaRPr>
          </a:p>
        </p:txBody>
      </p:sp>
      <p:sp>
        <p:nvSpPr>
          <p:cNvPr id="990" name="Google Shape;990;p90"/>
          <p:cNvSpPr txBox="1"/>
          <p:nvPr/>
        </p:nvSpPr>
        <p:spPr>
          <a:xfrm>
            <a:off x="1295400" y="2209800"/>
            <a:ext cx="38100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Uncheck </a:t>
            </a:r>
            <a:r>
              <a:rPr lang="en-US" sz="2000" b="1">
                <a:solidFill>
                  <a:schemeClr val="dk1"/>
                </a:solidFill>
                <a:latin typeface="Arial"/>
                <a:ea typeface="Arial"/>
                <a:cs typeface="Arial"/>
                <a:sym typeface="Arial"/>
              </a:rPr>
              <a:t>ROI Visibility</a:t>
            </a:r>
            <a:endParaRPr sz="2000" b="1">
              <a:solidFill>
                <a:schemeClr val="dk1"/>
              </a:solidFill>
              <a:latin typeface="Arial"/>
              <a:ea typeface="Arial"/>
              <a:cs typeface="Arial"/>
              <a:sym typeface="Arial"/>
            </a:endParaRPr>
          </a:p>
        </p:txBody>
      </p:sp>
      <p:cxnSp>
        <p:nvCxnSpPr>
          <p:cNvPr id="991" name="Google Shape;991;p90"/>
          <p:cNvCxnSpPr>
            <a:stCxn id="990" idx="2"/>
          </p:cNvCxnSpPr>
          <p:nvPr/>
        </p:nvCxnSpPr>
        <p:spPr>
          <a:xfrm flipH="1">
            <a:off x="2819400" y="2609910"/>
            <a:ext cx="381000" cy="19620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9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997" name="Google Shape;997;p91"/>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Fiducial Seeding</a:t>
            </a:r>
            <a:endParaRPr>
              <a:latin typeface="Arimo"/>
              <a:ea typeface="Arimo"/>
              <a:cs typeface="Arimo"/>
              <a:sym typeface="Arimo"/>
            </a:endParaRPr>
          </a:p>
        </p:txBody>
      </p:sp>
      <p:sp>
        <p:nvSpPr>
          <p:cNvPr id="998" name="Google Shape;998;p91"/>
          <p:cNvSpPr txBox="1"/>
          <p:nvPr/>
        </p:nvSpPr>
        <p:spPr>
          <a:xfrm>
            <a:off x="3124200" y="3048000"/>
            <a:ext cx="57150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 </a:t>
            </a:r>
            <a:r>
              <a:rPr lang="en-US" sz="2000">
                <a:solidFill>
                  <a:schemeClr val="dk1"/>
                </a:solidFill>
                <a:latin typeface="Arial"/>
                <a:ea typeface="Arial"/>
                <a:cs typeface="Arial"/>
                <a:sym typeface="Arial"/>
              </a:rPr>
              <a:t>and then select </a:t>
            </a:r>
            <a:r>
              <a:rPr lang="en-US" sz="2000" b="1">
                <a:solidFill>
                  <a:schemeClr val="dk1"/>
                </a:solidFill>
                <a:latin typeface="Arial"/>
                <a:ea typeface="Arial"/>
                <a:cs typeface="Arial"/>
                <a:sym typeface="Arial"/>
              </a:rPr>
              <a:t>Diffusion</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Tractography</a:t>
            </a:r>
            <a:r>
              <a:rPr lang="en-US" sz="2000">
                <a:solidFill>
                  <a:schemeClr val="dk1"/>
                </a:solidFill>
                <a:latin typeface="Arial"/>
                <a:ea typeface="Arial"/>
                <a:cs typeface="Arial"/>
                <a:sym typeface="Arial"/>
              </a:rPr>
              <a:t>-&gt;</a:t>
            </a:r>
            <a:r>
              <a:rPr lang="en-US" sz="2000" b="1">
                <a:solidFill>
                  <a:schemeClr val="dk1"/>
                </a:solidFill>
                <a:latin typeface="Arial"/>
                <a:ea typeface="Arial"/>
                <a:cs typeface="Arial"/>
                <a:sym typeface="Arial"/>
              </a:rPr>
              <a:t>Tractography Seeding</a:t>
            </a:r>
            <a:r>
              <a:rPr lang="en-US" sz="2000">
                <a:solidFill>
                  <a:schemeClr val="dk1"/>
                </a:solidFill>
                <a:latin typeface="Arial"/>
                <a:ea typeface="Arial"/>
                <a:cs typeface="Arial"/>
                <a:sym typeface="Arial"/>
              </a:rPr>
              <a:t>.</a:t>
            </a:r>
            <a:endParaRPr sz="2000" b="1">
              <a:solidFill>
                <a:schemeClr val="dk1"/>
              </a:solidFill>
              <a:latin typeface="Arial"/>
              <a:ea typeface="Arial"/>
              <a:cs typeface="Arial"/>
              <a:sym typeface="Arial"/>
            </a:endParaRPr>
          </a:p>
        </p:txBody>
      </p:sp>
      <p:cxnSp>
        <p:nvCxnSpPr>
          <p:cNvPr id="999" name="Google Shape;999;p91"/>
          <p:cNvCxnSpPr>
            <a:stCxn id="998" idx="2"/>
          </p:cNvCxnSpPr>
          <p:nvPr/>
        </p:nvCxnSpPr>
        <p:spPr>
          <a:xfrm flipH="1">
            <a:off x="5257800" y="3755886"/>
            <a:ext cx="723900" cy="21114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4" name="Google Shape;1004;p9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1005" name="Google Shape;1005;p92"/>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Fiducial Seeding</a:t>
            </a:r>
            <a:endParaRPr>
              <a:latin typeface="Arimo"/>
              <a:ea typeface="Arimo"/>
              <a:cs typeface="Arimo"/>
              <a:sym typeface="Arimo"/>
            </a:endParaRPr>
          </a:p>
        </p:txBody>
      </p:sp>
      <p:sp>
        <p:nvSpPr>
          <p:cNvPr id="1006" name="Google Shape;1006;p92"/>
          <p:cNvSpPr txBox="1"/>
          <p:nvPr/>
        </p:nvSpPr>
        <p:spPr>
          <a:xfrm>
            <a:off x="152400" y="1524000"/>
            <a:ext cx="4800600"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Position the mouse over the </a:t>
            </a:r>
            <a:r>
              <a:rPr lang="en-US" sz="2000" b="1">
                <a:solidFill>
                  <a:schemeClr val="dk1"/>
                </a:solidFill>
                <a:latin typeface="Arial"/>
                <a:ea typeface="Arial"/>
                <a:cs typeface="Arial"/>
                <a:sym typeface="Arial"/>
              </a:rPr>
              <a:t>pin icon </a:t>
            </a:r>
            <a:r>
              <a:rPr lang="en-US" sz="2000">
                <a:solidFill>
                  <a:schemeClr val="dk1"/>
                </a:solidFill>
                <a:latin typeface="Arial"/>
                <a:ea typeface="Arial"/>
                <a:cs typeface="Arial"/>
                <a:sym typeface="Arial"/>
              </a:rPr>
              <a:t>and click on the </a:t>
            </a:r>
            <a:r>
              <a:rPr lang="en-US" sz="2000" b="1">
                <a:solidFill>
                  <a:schemeClr val="dk1"/>
                </a:solidFill>
                <a:latin typeface="Arial"/>
                <a:ea typeface="Arial"/>
                <a:cs typeface="Arial"/>
                <a:sym typeface="Arial"/>
              </a:rPr>
              <a:t>eye icon </a:t>
            </a:r>
            <a:r>
              <a:rPr lang="en-US" sz="2000">
                <a:solidFill>
                  <a:schemeClr val="dk1"/>
                </a:solidFill>
                <a:latin typeface="Arial"/>
                <a:ea typeface="Arial"/>
                <a:cs typeface="Arial"/>
                <a:sym typeface="Arial"/>
              </a:rPr>
              <a:t>to display the axial slice in the 3D viewer</a:t>
            </a:r>
            <a:endParaRPr sz="2000" b="1">
              <a:solidFill>
                <a:schemeClr val="dk1"/>
              </a:solidFill>
              <a:latin typeface="Arial"/>
              <a:ea typeface="Arial"/>
              <a:cs typeface="Arial"/>
              <a:sym typeface="Arial"/>
            </a:endParaRPr>
          </a:p>
        </p:txBody>
      </p:sp>
      <p:cxnSp>
        <p:nvCxnSpPr>
          <p:cNvPr id="1007" name="Google Shape;1007;p92"/>
          <p:cNvCxnSpPr/>
          <p:nvPr/>
        </p:nvCxnSpPr>
        <p:spPr>
          <a:xfrm>
            <a:off x="2685464" y="2539663"/>
            <a:ext cx="1813511" cy="1549821"/>
          </a:xfrm>
          <a:prstGeom prst="straightConnector1">
            <a:avLst/>
          </a:prstGeom>
          <a:noFill/>
          <a:ln w="57150" cap="flat" cmpd="sng">
            <a:solidFill>
              <a:srgbClr val="FF0000"/>
            </a:solidFill>
            <a:prstDash val="solid"/>
            <a:round/>
            <a:headEnd type="none" w="sm" len="sm"/>
            <a:tailEnd type="stealth" w="med" len="med"/>
          </a:ln>
        </p:spPr>
      </p:cxnSp>
      <p:sp>
        <p:nvSpPr>
          <p:cNvPr id="1008" name="Google Shape;1008;p92"/>
          <p:cNvSpPr txBox="1"/>
          <p:nvPr/>
        </p:nvSpPr>
        <p:spPr>
          <a:xfrm>
            <a:off x="837614" y="5486400"/>
            <a:ext cx="24384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Unlink the </a:t>
            </a:r>
            <a:r>
              <a:rPr lang="en-US" sz="2000" b="1">
                <a:solidFill>
                  <a:schemeClr val="dk1"/>
                </a:solidFill>
                <a:latin typeface="Arial"/>
                <a:ea typeface="Arial"/>
                <a:cs typeface="Arial"/>
                <a:sym typeface="Arial"/>
              </a:rPr>
              <a:t>link icon</a:t>
            </a:r>
            <a:endParaRPr sz="2000" b="1">
              <a:solidFill>
                <a:schemeClr val="dk1"/>
              </a:solidFill>
              <a:latin typeface="Arial"/>
              <a:ea typeface="Arial"/>
              <a:cs typeface="Arial"/>
              <a:sym typeface="Arial"/>
            </a:endParaRPr>
          </a:p>
        </p:txBody>
      </p:sp>
      <p:cxnSp>
        <p:nvCxnSpPr>
          <p:cNvPr id="1009" name="Google Shape;1009;p92"/>
          <p:cNvCxnSpPr>
            <a:stCxn id="1008" idx="0"/>
          </p:cNvCxnSpPr>
          <p:nvPr/>
        </p:nvCxnSpPr>
        <p:spPr>
          <a:xfrm rot="10800000" flipH="1">
            <a:off x="2056814" y="4165800"/>
            <a:ext cx="2286600" cy="13206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pic>
        <p:nvPicPr>
          <p:cNvPr id="1014" name="Google Shape;1014;p9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1015" name="Google Shape;1015;p93"/>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Fiducial Seeding</a:t>
            </a:r>
            <a:endParaRPr>
              <a:latin typeface="Arimo"/>
              <a:ea typeface="Arimo"/>
              <a:cs typeface="Arimo"/>
              <a:sym typeface="Arimo"/>
            </a:endParaRPr>
          </a:p>
        </p:txBody>
      </p:sp>
      <p:sp>
        <p:nvSpPr>
          <p:cNvPr id="1016" name="Google Shape;1016;p93"/>
          <p:cNvSpPr txBox="1"/>
          <p:nvPr/>
        </p:nvSpPr>
        <p:spPr>
          <a:xfrm>
            <a:off x="3733800" y="1428690"/>
            <a:ext cx="49530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module </a:t>
            </a:r>
            <a:r>
              <a:rPr lang="en-US" sz="2000" b="1">
                <a:solidFill>
                  <a:schemeClr val="dk1"/>
                </a:solidFill>
                <a:latin typeface="Arial"/>
                <a:ea typeface="Arial"/>
                <a:cs typeface="Arial"/>
                <a:sym typeface="Arial"/>
              </a:rPr>
              <a:t>Markups</a:t>
            </a:r>
            <a:endParaRPr sz="2000" b="1">
              <a:solidFill>
                <a:schemeClr val="dk1"/>
              </a:solidFill>
              <a:latin typeface="Arial"/>
              <a:ea typeface="Arial"/>
              <a:cs typeface="Arial"/>
              <a:sym typeface="Arial"/>
            </a:endParaRPr>
          </a:p>
        </p:txBody>
      </p:sp>
      <p:cxnSp>
        <p:nvCxnSpPr>
          <p:cNvPr id="1017" name="Google Shape;1017;p93"/>
          <p:cNvCxnSpPr>
            <a:stCxn id="1016" idx="1"/>
          </p:cNvCxnSpPr>
          <p:nvPr/>
        </p:nvCxnSpPr>
        <p:spPr>
          <a:xfrm flipH="1">
            <a:off x="2362200" y="1628745"/>
            <a:ext cx="1371600" cy="8097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022" name="Google Shape;1022;p9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16" y="1295400"/>
            <a:ext cx="9144000" cy="5143500"/>
          </a:xfrm>
          <a:prstGeom prst="rect">
            <a:avLst/>
          </a:prstGeom>
          <a:noFill/>
          <a:ln>
            <a:noFill/>
          </a:ln>
        </p:spPr>
      </p:pic>
      <p:sp>
        <p:nvSpPr>
          <p:cNvPr id="1023" name="Google Shape;1023;p94"/>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Fiducial Seeding</a:t>
            </a:r>
            <a:endParaRPr>
              <a:latin typeface="Arimo"/>
              <a:ea typeface="Arimo"/>
              <a:cs typeface="Arimo"/>
              <a:sym typeface="Arimo"/>
            </a:endParaRPr>
          </a:p>
        </p:txBody>
      </p:sp>
      <p:sp>
        <p:nvSpPr>
          <p:cNvPr id="1024" name="Google Shape;1024;p94"/>
          <p:cNvSpPr txBox="1"/>
          <p:nvPr/>
        </p:nvSpPr>
        <p:spPr>
          <a:xfrm>
            <a:off x="762000" y="3048000"/>
            <a:ext cx="3209925"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arrow icon </a:t>
            </a:r>
            <a:r>
              <a:rPr lang="en-US" sz="2000">
                <a:solidFill>
                  <a:schemeClr val="dk1"/>
                </a:solidFill>
                <a:latin typeface="Arial"/>
                <a:ea typeface="Arial"/>
                <a:cs typeface="Arial"/>
                <a:sym typeface="Arial"/>
              </a:rPr>
              <a:t>to create a fiducial</a:t>
            </a:r>
            <a:endParaRPr sz="2000">
              <a:solidFill>
                <a:schemeClr val="dk1"/>
              </a:solidFill>
              <a:latin typeface="Arial"/>
              <a:ea typeface="Arial"/>
              <a:cs typeface="Arial"/>
              <a:sym typeface="Arial"/>
            </a:endParaRPr>
          </a:p>
        </p:txBody>
      </p:sp>
      <p:cxnSp>
        <p:nvCxnSpPr>
          <p:cNvPr id="1025" name="Google Shape;1025;p94"/>
          <p:cNvCxnSpPr/>
          <p:nvPr/>
        </p:nvCxnSpPr>
        <p:spPr>
          <a:xfrm rot="10800000" flipH="1">
            <a:off x="2743200" y="1676400"/>
            <a:ext cx="1600200" cy="13716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p9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1031" name="Google Shape;1031;p95"/>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Fiducial Seeding</a:t>
            </a:r>
            <a:endParaRPr>
              <a:latin typeface="Arimo"/>
              <a:ea typeface="Arimo"/>
              <a:cs typeface="Arimo"/>
              <a:sym typeface="Arimo"/>
            </a:endParaRPr>
          </a:p>
        </p:txBody>
      </p:sp>
      <p:sp>
        <p:nvSpPr>
          <p:cNvPr id="1032" name="Google Shape;1032;p95"/>
          <p:cNvSpPr txBox="1"/>
          <p:nvPr/>
        </p:nvSpPr>
        <p:spPr>
          <a:xfrm>
            <a:off x="152400" y="2590800"/>
            <a:ext cx="48006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Position the fiducial in the left cingulum of the coronal slice</a:t>
            </a:r>
            <a:endParaRPr sz="2000" b="1">
              <a:solidFill>
                <a:schemeClr val="dk1"/>
              </a:solidFill>
              <a:latin typeface="Arial"/>
              <a:ea typeface="Arial"/>
              <a:cs typeface="Arial"/>
              <a:sym typeface="Arial"/>
            </a:endParaRPr>
          </a:p>
        </p:txBody>
      </p:sp>
      <p:cxnSp>
        <p:nvCxnSpPr>
          <p:cNvPr id="1033" name="Google Shape;1033;p95"/>
          <p:cNvCxnSpPr/>
          <p:nvPr/>
        </p:nvCxnSpPr>
        <p:spPr>
          <a:xfrm rot="10800000" flipH="1">
            <a:off x="4953000" y="2642428"/>
            <a:ext cx="1038225" cy="302316"/>
          </a:xfrm>
          <a:prstGeom prst="straightConnector1">
            <a:avLst/>
          </a:prstGeom>
          <a:noFill/>
          <a:ln w="57150" cap="flat" cmpd="sng">
            <a:solidFill>
              <a:srgbClr val="FF0000"/>
            </a:solidFill>
            <a:prstDash val="solid"/>
            <a:round/>
            <a:headEnd type="none" w="sm" len="sm"/>
            <a:tailEnd type="stealth" w="med" len="med"/>
          </a:ln>
        </p:spPr>
      </p:cxnSp>
      <p:cxnSp>
        <p:nvCxnSpPr>
          <p:cNvPr id="1034" name="Google Shape;1034;p95"/>
          <p:cNvCxnSpPr/>
          <p:nvPr/>
        </p:nvCxnSpPr>
        <p:spPr>
          <a:xfrm>
            <a:off x="4953000" y="3048000"/>
            <a:ext cx="3143250" cy="19812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pic>
        <p:nvPicPr>
          <p:cNvPr id="1039" name="Google Shape;1039;p9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700" y="1295400"/>
            <a:ext cx="9144000" cy="5143500"/>
          </a:xfrm>
          <a:prstGeom prst="rect">
            <a:avLst/>
          </a:prstGeom>
          <a:noFill/>
          <a:ln>
            <a:noFill/>
          </a:ln>
        </p:spPr>
      </p:pic>
      <p:sp>
        <p:nvSpPr>
          <p:cNvPr id="1040" name="Google Shape;1040;p96"/>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Fiducial Seeding</a:t>
            </a:r>
            <a:endParaRPr>
              <a:latin typeface="Arimo"/>
              <a:ea typeface="Arimo"/>
              <a:cs typeface="Arimo"/>
              <a:sym typeface="Arimo"/>
            </a:endParaRPr>
          </a:p>
        </p:txBody>
      </p:sp>
      <p:sp>
        <p:nvSpPr>
          <p:cNvPr id="1041" name="Google Shape;1041;p96"/>
          <p:cNvSpPr txBox="1"/>
          <p:nvPr/>
        </p:nvSpPr>
        <p:spPr>
          <a:xfrm>
            <a:off x="152400" y="1905000"/>
            <a:ext cx="48006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Double click on the fiducial and change the name to </a:t>
            </a:r>
            <a:r>
              <a:rPr lang="en-US" sz="2000" b="1">
                <a:solidFill>
                  <a:schemeClr val="dk1"/>
                </a:solidFill>
                <a:latin typeface="Arial"/>
                <a:ea typeface="Arial"/>
                <a:cs typeface="Arial"/>
                <a:sym typeface="Arial"/>
              </a:rPr>
              <a:t>LeftCingulum</a:t>
            </a:r>
            <a:endParaRPr sz="2000" b="1">
              <a:solidFill>
                <a:schemeClr val="dk1"/>
              </a:solidFill>
              <a:latin typeface="Arial"/>
              <a:ea typeface="Arial"/>
              <a:cs typeface="Arial"/>
              <a:sym typeface="Arial"/>
            </a:endParaRPr>
          </a:p>
        </p:txBody>
      </p:sp>
      <p:cxnSp>
        <p:nvCxnSpPr>
          <p:cNvPr id="1042" name="Google Shape;1042;p96"/>
          <p:cNvCxnSpPr>
            <a:stCxn id="1041" idx="2"/>
          </p:cNvCxnSpPr>
          <p:nvPr/>
        </p:nvCxnSpPr>
        <p:spPr>
          <a:xfrm flipH="1">
            <a:off x="1143000" y="2612886"/>
            <a:ext cx="1409700" cy="892200"/>
          </a:xfrm>
          <a:prstGeom prst="straightConnector1">
            <a:avLst/>
          </a:prstGeom>
          <a:noFill/>
          <a:ln w="57150" cap="flat" cmpd="sng">
            <a:solidFill>
              <a:srgbClr val="FF0000"/>
            </a:solidFill>
            <a:prstDash val="solid"/>
            <a:round/>
            <a:headEnd type="none" w="sm" len="sm"/>
            <a:tailEnd type="stealth" w="med" len="med"/>
          </a:ln>
        </p:spPr>
      </p:cxnSp>
      <p:cxnSp>
        <p:nvCxnSpPr>
          <p:cNvPr id="1043" name="Google Shape;1043;p96"/>
          <p:cNvCxnSpPr>
            <a:stCxn id="1041" idx="3"/>
          </p:cNvCxnSpPr>
          <p:nvPr/>
        </p:nvCxnSpPr>
        <p:spPr>
          <a:xfrm>
            <a:off x="4953000" y="2258943"/>
            <a:ext cx="1295400" cy="331800"/>
          </a:xfrm>
          <a:prstGeom prst="straightConnector1">
            <a:avLst/>
          </a:prstGeom>
          <a:noFill/>
          <a:ln w="57150" cap="flat" cmpd="sng">
            <a:solidFill>
              <a:srgbClr val="FF0000"/>
            </a:solidFill>
            <a:prstDash val="solid"/>
            <a:round/>
            <a:headEnd type="none" w="sm" len="sm"/>
            <a:tailEnd type="stealth" w="med" len="med"/>
          </a:ln>
        </p:spPr>
      </p:cxnSp>
      <p:cxnSp>
        <p:nvCxnSpPr>
          <p:cNvPr id="1044" name="Google Shape;1044;p96"/>
          <p:cNvCxnSpPr/>
          <p:nvPr/>
        </p:nvCxnSpPr>
        <p:spPr>
          <a:xfrm>
            <a:off x="4191000" y="2590800"/>
            <a:ext cx="3886200" cy="2287518"/>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1049" name="Google Shape;1049;p9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1050" name="Google Shape;1050;p97"/>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Fiducial Seeding</a:t>
            </a:r>
            <a:endParaRPr>
              <a:latin typeface="Arimo"/>
              <a:ea typeface="Arimo"/>
              <a:cs typeface="Arimo"/>
              <a:sym typeface="Arimo"/>
            </a:endParaRPr>
          </a:p>
        </p:txBody>
      </p:sp>
      <p:sp>
        <p:nvSpPr>
          <p:cNvPr id="1051" name="Google Shape;1051;p97"/>
          <p:cNvSpPr txBox="1"/>
          <p:nvPr/>
        </p:nvSpPr>
        <p:spPr>
          <a:xfrm>
            <a:off x="2623820" y="1516831"/>
            <a:ext cx="633476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Click on the </a:t>
            </a:r>
            <a:r>
              <a:rPr lang="en-US" sz="2000" b="1">
                <a:solidFill>
                  <a:schemeClr val="dk1"/>
                </a:solidFill>
                <a:latin typeface="Arial"/>
                <a:ea typeface="Arial"/>
                <a:cs typeface="Arial"/>
                <a:sym typeface="Arial"/>
              </a:rPr>
              <a:t>Modules </a:t>
            </a:r>
            <a:r>
              <a:rPr lang="en-US" sz="2000">
                <a:solidFill>
                  <a:schemeClr val="dk1"/>
                </a:solidFill>
                <a:latin typeface="Arial"/>
                <a:ea typeface="Arial"/>
                <a:cs typeface="Arial"/>
                <a:sym typeface="Arial"/>
              </a:rPr>
              <a:t>and then select </a:t>
            </a:r>
            <a:r>
              <a:rPr lang="en-US" sz="2000" b="1">
                <a:solidFill>
                  <a:schemeClr val="dk1"/>
                </a:solidFill>
                <a:latin typeface="Arial"/>
                <a:ea typeface="Arial"/>
                <a:cs typeface="Arial"/>
                <a:sym typeface="Arial"/>
              </a:rPr>
              <a:t>Diffusion</a:t>
            </a:r>
            <a:r>
              <a:rPr lang="en-US" sz="2000">
                <a:solidFill>
                  <a:schemeClr val="dk1"/>
                </a:solidFill>
                <a:latin typeface="Arial"/>
                <a:ea typeface="Arial"/>
                <a:cs typeface="Arial"/>
                <a:sym typeface="Arial"/>
              </a:rPr>
              <a:t> -&gt; </a:t>
            </a:r>
            <a:r>
              <a:rPr lang="en-US" sz="2000" b="1">
                <a:solidFill>
                  <a:schemeClr val="dk1"/>
                </a:solidFill>
                <a:latin typeface="Arial"/>
                <a:ea typeface="Arial"/>
                <a:cs typeface="Arial"/>
                <a:sym typeface="Arial"/>
              </a:rPr>
              <a:t>Tractography</a:t>
            </a:r>
            <a:r>
              <a:rPr lang="en-US" sz="2000">
                <a:solidFill>
                  <a:schemeClr val="dk1"/>
                </a:solidFill>
                <a:latin typeface="Arial"/>
                <a:ea typeface="Arial"/>
                <a:cs typeface="Arial"/>
                <a:sym typeface="Arial"/>
              </a:rPr>
              <a:t>-&gt;</a:t>
            </a:r>
            <a:r>
              <a:rPr lang="en-US" sz="2000" b="1">
                <a:solidFill>
                  <a:schemeClr val="dk1"/>
                </a:solidFill>
                <a:latin typeface="Arial"/>
                <a:ea typeface="Arial"/>
                <a:cs typeface="Arial"/>
                <a:sym typeface="Arial"/>
              </a:rPr>
              <a:t>Tractography Seeding</a:t>
            </a:r>
            <a:r>
              <a:rPr lang="en-US" sz="2000">
                <a:solidFill>
                  <a:schemeClr val="dk1"/>
                </a:solidFill>
                <a:latin typeface="Arial"/>
                <a:ea typeface="Arial"/>
                <a:cs typeface="Arial"/>
                <a:sym typeface="Arial"/>
              </a:rPr>
              <a:t>.</a:t>
            </a:r>
            <a:endParaRPr sz="2000" b="1">
              <a:solidFill>
                <a:schemeClr val="dk1"/>
              </a:solidFill>
              <a:latin typeface="Arial"/>
              <a:ea typeface="Arial"/>
              <a:cs typeface="Arial"/>
              <a:sym typeface="Arial"/>
            </a:endParaRPr>
          </a:p>
        </p:txBody>
      </p:sp>
      <p:sp>
        <p:nvSpPr>
          <p:cNvPr id="1052" name="Google Shape;1052;p97"/>
          <p:cNvSpPr txBox="1"/>
          <p:nvPr/>
        </p:nvSpPr>
        <p:spPr>
          <a:xfrm>
            <a:off x="2881223" y="3695700"/>
            <a:ext cx="6248400" cy="181588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Set the Input DTI volume to ‘</a:t>
            </a:r>
            <a:r>
              <a:rPr lang="en-US" sz="2000" b="1">
                <a:solidFill>
                  <a:schemeClr val="dk1"/>
                </a:solidFill>
                <a:latin typeface="Arial"/>
                <a:ea typeface="Arial"/>
                <a:cs typeface="Arial"/>
                <a:sym typeface="Arial"/>
              </a:rPr>
              <a:t>dti’</a:t>
            </a:r>
            <a:endParaRPr sz="2000" b="1">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Set the Input </a:t>
            </a:r>
            <a:r>
              <a:rPr lang="en-US" sz="2000" b="1">
                <a:solidFill>
                  <a:schemeClr val="dk1"/>
                </a:solidFill>
                <a:latin typeface="Arial"/>
                <a:ea typeface="Arial"/>
                <a:cs typeface="Arial"/>
                <a:sym typeface="Arial"/>
              </a:rPr>
              <a:t>Fiducials, Model or Label Map</a:t>
            </a:r>
            <a:r>
              <a:rPr lang="en-US" sz="2000">
                <a:solidFill>
                  <a:schemeClr val="dk1"/>
                </a:solidFill>
                <a:latin typeface="Arial"/>
                <a:ea typeface="Arial"/>
                <a:cs typeface="Arial"/>
                <a:sym typeface="Arial"/>
              </a:rPr>
              <a:t> to</a:t>
            </a:r>
            <a:r>
              <a:rPr lang="en-US" sz="2000" b="1">
                <a:solidFill>
                  <a:schemeClr val="dk1"/>
                </a:solidFill>
                <a:latin typeface="Arial"/>
                <a:ea typeface="Arial"/>
                <a:cs typeface="Arial"/>
                <a:sym typeface="Arial"/>
              </a:rPr>
              <a:t> </a:t>
            </a:r>
            <a:r>
              <a:rPr lang="en-US" sz="2000">
                <a:solidFill>
                  <a:schemeClr val="dk1"/>
                </a:solidFill>
                <a:latin typeface="Arial"/>
                <a:ea typeface="Arial"/>
                <a:cs typeface="Arial"/>
                <a:sym typeface="Arial"/>
              </a:rPr>
              <a:t>‘</a:t>
            </a:r>
            <a:r>
              <a:rPr lang="en-US" sz="2000" b="1">
                <a:solidFill>
                  <a:schemeClr val="dk1"/>
                </a:solidFill>
                <a:latin typeface="Arial"/>
                <a:ea typeface="Arial"/>
                <a:cs typeface="Arial"/>
                <a:sym typeface="Arial"/>
              </a:rPr>
              <a:t>F</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Output Fiber Bundle ‘Create New Fiber Bundle as ...’ and name it ‘</a:t>
            </a:r>
            <a:r>
              <a:rPr lang="en-US" sz="2000" b="1">
                <a:solidFill>
                  <a:schemeClr val="dk1"/>
                </a:solidFill>
                <a:latin typeface="Arial"/>
                <a:ea typeface="Arial"/>
                <a:cs typeface="Arial"/>
                <a:sym typeface="Arial"/>
              </a:rPr>
              <a:t>Cingulum</a:t>
            </a:r>
            <a:r>
              <a:rPr lang="en-US" sz="2000">
                <a:solidFill>
                  <a:schemeClr val="dk1"/>
                </a:solidFill>
                <a:latin typeface="Arial"/>
                <a:ea typeface="Arial"/>
                <a:cs typeface="Arial"/>
                <a:sym typeface="Arial"/>
              </a:rPr>
              <a:t>’</a:t>
            </a:r>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Click </a:t>
            </a:r>
            <a:r>
              <a:rPr lang="en-US" sz="2000" b="1">
                <a:solidFill>
                  <a:schemeClr val="dk1"/>
                </a:solidFill>
                <a:latin typeface="Arial"/>
                <a:ea typeface="Arial"/>
                <a:cs typeface="Arial"/>
                <a:sym typeface="Arial"/>
              </a:rPr>
              <a:t>Update</a:t>
            </a:r>
            <a:endParaRPr sz="2000" b="1">
              <a:solidFill>
                <a:schemeClr val="dk1"/>
              </a:solidFill>
              <a:latin typeface="Arial"/>
              <a:ea typeface="Arial"/>
              <a:cs typeface="Arial"/>
              <a:sym typeface="Arial"/>
            </a:endParaRPr>
          </a:p>
        </p:txBody>
      </p:sp>
      <p:sp>
        <p:nvSpPr>
          <p:cNvPr id="1053" name="Google Shape;1053;p97"/>
          <p:cNvSpPr/>
          <p:nvPr/>
        </p:nvSpPr>
        <p:spPr>
          <a:xfrm rot="10800000" flipH="1">
            <a:off x="-1677" y="2620631"/>
            <a:ext cx="3735478" cy="884567"/>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4" name="Google Shape;1054;p97"/>
          <p:cNvSpPr/>
          <p:nvPr/>
        </p:nvSpPr>
        <p:spPr>
          <a:xfrm rot="10800000" flipH="1">
            <a:off x="1142162" y="1403243"/>
            <a:ext cx="1447800" cy="304800"/>
          </a:xfrm>
          <a:prstGeom prst="roundRect">
            <a:avLst>
              <a:gd name="adj" fmla="val 4902"/>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55" name="Google Shape;1055;p97"/>
          <p:cNvCxnSpPr/>
          <p:nvPr/>
        </p:nvCxnSpPr>
        <p:spPr>
          <a:xfrm rot="10800000">
            <a:off x="1446962" y="4362449"/>
            <a:ext cx="457200" cy="6096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pic>
        <p:nvPicPr>
          <p:cNvPr id="1060" name="Google Shape;1060;p9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1061" name="Google Shape;1061;p98"/>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Fiducial Seeding</a:t>
            </a:r>
            <a:endParaRPr>
              <a:latin typeface="Arimo"/>
              <a:ea typeface="Arimo"/>
              <a:cs typeface="Arimo"/>
              <a:sym typeface="Arimo"/>
            </a:endParaRPr>
          </a:p>
        </p:txBody>
      </p:sp>
      <p:sp>
        <p:nvSpPr>
          <p:cNvPr id="1062" name="Google Shape;1062;p98"/>
          <p:cNvSpPr txBox="1"/>
          <p:nvPr/>
        </p:nvSpPr>
        <p:spPr>
          <a:xfrm>
            <a:off x="152400" y="2590800"/>
            <a:ext cx="3200400" cy="2985433"/>
          </a:xfrm>
          <a:prstGeom prst="rect">
            <a:avLst/>
          </a:prstGeom>
          <a:solidFill>
            <a:srgbClr val="BCEE68"/>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Part of the left cingulum appears in the 3D viewer.</a:t>
            </a:r>
            <a:endParaRPr/>
          </a:p>
          <a:p>
            <a:pPr marL="0" marR="0" lvl="0" indent="0" algn="l" rtl="0">
              <a:spcBef>
                <a:spcPts val="40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Move the fiducial and update the Left Cingulum fiducial to explore the spatial relationship between the left cingulum and the corpus callosum</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pic>
        <p:nvPicPr>
          <p:cNvPr id="1067" name="Google Shape;1067;p9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295400"/>
            <a:ext cx="9144000" cy="5143500"/>
          </a:xfrm>
          <a:prstGeom prst="rect">
            <a:avLst/>
          </a:prstGeom>
          <a:noFill/>
          <a:ln>
            <a:noFill/>
          </a:ln>
        </p:spPr>
      </p:pic>
      <p:sp>
        <p:nvSpPr>
          <p:cNvPr id="1068" name="Google Shape;1068;p99"/>
          <p:cNvSpPr txBox="1">
            <a:spLocks noGrp="1"/>
          </p:cNvSpPr>
          <p:nvPr>
            <p:ph type="title"/>
          </p:nvPr>
        </p:nvSpPr>
        <p:spPr>
          <a:xfrm>
            <a:off x="384175"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mo"/>
                <a:ea typeface="Arimo"/>
                <a:cs typeface="Arimo"/>
                <a:sym typeface="Arimo"/>
              </a:rPr>
              <a:t>Tractography ‘on-the-fly’</a:t>
            </a:r>
            <a:endParaRPr>
              <a:latin typeface="Arimo"/>
              <a:ea typeface="Arimo"/>
              <a:cs typeface="Arimo"/>
              <a:sym typeface="Arimo"/>
            </a:endParaRPr>
          </a:p>
        </p:txBody>
      </p:sp>
      <p:sp>
        <p:nvSpPr>
          <p:cNvPr id="1069" name="Google Shape;1069;p99"/>
          <p:cNvSpPr txBox="1"/>
          <p:nvPr/>
        </p:nvSpPr>
        <p:spPr>
          <a:xfrm>
            <a:off x="4114800" y="1371600"/>
            <a:ext cx="4038600" cy="40011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Select the module </a:t>
            </a:r>
            <a:r>
              <a:rPr lang="en-US" sz="2000" b="1">
                <a:solidFill>
                  <a:schemeClr val="dk1"/>
                </a:solidFill>
                <a:latin typeface="Arial"/>
                <a:ea typeface="Arial"/>
                <a:cs typeface="Arial"/>
                <a:sym typeface="Arial"/>
              </a:rPr>
              <a:t>Markups</a:t>
            </a:r>
            <a:endParaRPr/>
          </a:p>
        </p:txBody>
      </p:sp>
      <p:cxnSp>
        <p:nvCxnSpPr>
          <p:cNvPr id="1070" name="Google Shape;1070;p99"/>
          <p:cNvCxnSpPr>
            <a:stCxn id="1069" idx="1"/>
          </p:cNvCxnSpPr>
          <p:nvPr/>
        </p:nvCxnSpPr>
        <p:spPr>
          <a:xfrm flipH="1">
            <a:off x="2209800" y="1571655"/>
            <a:ext cx="1905000" cy="866700"/>
          </a:xfrm>
          <a:prstGeom prst="straightConnector1">
            <a:avLst/>
          </a:prstGeom>
          <a:noFill/>
          <a:ln w="57150" cap="flat" cmpd="sng">
            <a:solidFill>
              <a:srgbClr val="FF0000"/>
            </a:solidFill>
            <a:prstDash val="solid"/>
            <a:round/>
            <a:headEnd type="none" w="sm" len="sm"/>
            <a:tailEnd type="stealth" w="med" len="med"/>
          </a:ln>
        </p:spPr>
      </p:cxnSp>
    </p:spTree>
  </p:cSld>
  <p:clrMapOvr>
    <a:masterClrMapping/>
  </p:clrMapOvr>
</p:sld>
</file>

<file path=ppt/theme/theme1.xml><?xml version="1.0" encoding="utf-8"?>
<a:theme xmlns:a="http://schemas.openxmlformats.org/drawingml/2006/main" name="Slicer Tutorial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2825</Words>
  <Application>Microsoft Macintosh PowerPoint</Application>
  <PresentationFormat>On-screen Show (4:3)</PresentationFormat>
  <Paragraphs>428</Paragraphs>
  <Slides>106</Slides>
  <Notes>106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Arimo</vt:lpstr>
      <vt:lpstr>Arial</vt:lpstr>
      <vt:lpstr>Arial Black</vt:lpstr>
      <vt:lpstr>Calibri</vt:lpstr>
      <vt:lpstr>Slicer Tutorial Theme</vt:lpstr>
      <vt:lpstr>Diffusion MRI Analysis</vt:lpstr>
      <vt:lpstr>Brain Anatomy</vt:lpstr>
      <vt:lpstr>White Matter Exploration</vt:lpstr>
      <vt:lpstr>Diffusion Tensor Imaging (DTI)</vt:lpstr>
      <vt:lpstr>Diffusion Weighted Imaging (DWI)</vt:lpstr>
      <vt:lpstr>From DWI to DTI</vt:lpstr>
      <vt:lpstr>Diffusion Tensor Imaging</vt:lpstr>
      <vt:lpstr>Diffusion Tensor Imaging</vt:lpstr>
      <vt:lpstr>Diffusion Tensor Imaging</vt:lpstr>
      <vt:lpstr>Tractography </vt:lpstr>
      <vt:lpstr>Tutorial Outline</vt:lpstr>
      <vt:lpstr>Tutorial Dataset</vt:lpstr>
      <vt:lpstr>3D Slicer</vt:lpstr>
      <vt:lpstr>SlicerDMRI</vt:lpstr>
      <vt:lpstr>Install SlicerDMRI</vt:lpstr>
      <vt:lpstr>Install SlicerDMRI</vt:lpstr>
      <vt:lpstr>Install SlicerDMRI</vt:lpstr>
      <vt:lpstr>Install SlicerDMRI</vt:lpstr>
      <vt:lpstr>Install SlicerDMRI</vt:lpstr>
      <vt:lpstr>Install SlicerDMRI</vt:lpstr>
      <vt:lpstr>Learning Objectives</vt:lpstr>
      <vt:lpstr>MR Diffusion Analysis Pipeline</vt:lpstr>
      <vt:lpstr>Part 1:  From DWI images to Tensors</vt:lpstr>
      <vt:lpstr>Understanding the DWI Dataset</vt:lpstr>
      <vt:lpstr>Loading the DWI Dataset</vt:lpstr>
      <vt:lpstr>Loading the DWI Dataset</vt:lpstr>
      <vt:lpstr>Loading the DWI Dataset</vt:lpstr>
      <vt:lpstr>Loading the DWI Dataset</vt:lpstr>
      <vt:lpstr>Loading the DWI Dataset</vt:lpstr>
      <vt:lpstr>Loading the DWI Dataset</vt:lpstr>
      <vt:lpstr>Loading the DWI Dataset</vt:lpstr>
      <vt:lpstr>Loading the DWI Dataset</vt:lpstr>
      <vt:lpstr>Loading the DWI Dataset</vt:lpstr>
      <vt:lpstr>Creating a brain mask</vt:lpstr>
      <vt:lpstr>Creating a brain mask</vt:lpstr>
      <vt:lpstr>Creating a brain mask</vt:lpstr>
      <vt:lpstr>Creating a brain mask</vt:lpstr>
      <vt:lpstr>Estimating the tensor</vt:lpstr>
      <vt:lpstr>Estimating the tensor</vt:lpstr>
      <vt:lpstr>Estimating the tensor</vt:lpstr>
      <vt:lpstr>Exploring the DWI Dataset</vt:lpstr>
      <vt:lpstr>Diffusion Tensor Data</vt:lpstr>
      <vt:lpstr>Diffusion Tensor</vt:lpstr>
      <vt:lpstr>Diffusion Tensor Shape</vt:lpstr>
      <vt:lpstr>Exploring the DWI Dataset</vt:lpstr>
      <vt:lpstr>Corpus Callosum</vt:lpstr>
      <vt:lpstr>Corpus Callosum</vt:lpstr>
      <vt:lpstr>Characterizing the Size of the tensor: Trace</vt:lpstr>
      <vt:lpstr>Trace</vt:lpstr>
      <vt:lpstr>Trace</vt:lpstr>
      <vt:lpstr>Trace</vt:lpstr>
      <vt:lpstr>Trace</vt:lpstr>
      <vt:lpstr>Trace</vt:lpstr>
      <vt:lpstr>Trace</vt:lpstr>
      <vt:lpstr>Trace</vt:lpstr>
      <vt:lpstr>Scalar Maps: Fractional Anisotropy</vt:lpstr>
      <vt:lpstr>Fractional Anisotropy</vt:lpstr>
      <vt:lpstr>Fractional Anisotropy</vt:lpstr>
      <vt:lpstr>Fractional Anisotropy</vt:lpstr>
      <vt:lpstr>Fractional Anisotropy</vt:lpstr>
      <vt:lpstr>Fractional Anisotropy</vt:lpstr>
      <vt:lpstr>Part 2:  Visualizing the tensor data</vt:lpstr>
      <vt:lpstr>3D Visualization: Glyphs</vt:lpstr>
      <vt:lpstr>3D Visualization: Glyphs</vt:lpstr>
      <vt:lpstr>3D Visualization: Glyphs</vt:lpstr>
      <vt:lpstr>3D Visualization: Glyphs</vt:lpstr>
      <vt:lpstr>3D Visualization: Glyphs</vt:lpstr>
      <vt:lpstr>3D Visualization: Glyphs</vt:lpstr>
      <vt:lpstr>3D Visualization: Glyphs</vt:lpstr>
      <vt:lpstr>3D Visualization: Glyphs</vt:lpstr>
      <vt:lpstr>Diffusion MRI tractography</vt:lpstr>
      <vt:lpstr>Diffusion MRI tractography</vt:lpstr>
      <vt:lpstr>Part 3:  From tensors to tracts</vt:lpstr>
      <vt:lpstr>DTI tractography</vt:lpstr>
      <vt:lpstr>Diffusion MRI tractography</vt:lpstr>
      <vt:lpstr>Diffusion MRI tractography</vt:lpstr>
      <vt:lpstr>Diffusion MRI tractography</vt:lpstr>
      <vt:lpstr>Diffusion MRI tractography</vt:lpstr>
      <vt:lpstr>Diffusion MRI tractography</vt:lpstr>
      <vt:lpstr>Diffusion MRI tractography</vt:lpstr>
      <vt:lpstr>Diffusion MRI tractography</vt:lpstr>
      <vt:lpstr>Step1: I/O</vt:lpstr>
      <vt:lpstr>Step 2: Seeding parameters</vt:lpstr>
      <vt:lpstr>Step 3: Generate Tracts</vt:lpstr>
      <vt:lpstr>Step 4: Undesirable track removal</vt:lpstr>
      <vt:lpstr>Step 4: Undesirable track removal</vt:lpstr>
      <vt:lpstr>Step 4: Undesirable track removal</vt:lpstr>
      <vt:lpstr>Step 4: Undesirable track removal</vt:lpstr>
      <vt:lpstr>Step 4: Undesirable track removal</vt:lpstr>
      <vt:lpstr>Step 4: Undesirable track removal</vt:lpstr>
      <vt:lpstr>Fiducial Seeding</vt:lpstr>
      <vt:lpstr>Fiducial Seeding</vt:lpstr>
      <vt:lpstr>Fiducial Seeding</vt:lpstr>
      <vt:lpstr>Fiducial Seeding</vt:lpstr>
      <vt:lpstr>Fiducial Seeding</vt:lpstr>
      <vt:lpstr>Fiducial Seeding</vt:lpstr>
      <vt:lpstr>Fiducial Seeding</vt:lpstr>
      <vt:lpstr>Fiducial Seeding</vt:lpstr>
      <vt:lpstr>Tractography ‘on-the-fly’</vt:lpstr>
      <vt:lpstr>Tractography ‘on-the-fly’</vt:lpstr>
      <vt:lpstr>Tractography ‘on-the-fly’</vt:lpstr>
      <vt:lpstr>Tractography ‘on-the-fly’</vt:lpstr>
      <vt:lpstr>Tractography ‘on-the-fly’</vt:lpstr>
      <vt:lpstr>DTI Analysis</vt:lpstr>
      <vt:lpstr>Conclusion</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Diffusion MRI Analysis</dc:title>
  <dc:creator>sp</dc:creator>
  <cp:lastModifiedBy>Zhang, Fan</cp:lastModifiedBy>
  <cp:revision>3</cp:revision>
  <dcterms:created xsi:type="dcterms:W3CDTF">2011-02-28T20:48:32Z</dcterms:created>
  <dcterms:modified xsi:type="dcterms:W3CDTF">2019-09-20T20:50:21Z</dcterms:modified>
</cp:coreProperties>
</file>